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87" r:id="rId2"/>
    <p:sldId id="288" r:id="rId3"/>
    <p:sldId id="293" r:id="rId4"/>
    <p:sldId id="325" r:id="rId5"/>
    <p:sldId id="338" r:id="rId6"/>
    <p:sldId id="347" r:id="rId7"/>
    <p:sldId id="354" r:id="rId8"/>
    <p:sldId id="355" r:id="rId9"/>
    <p:sldId id="356" r:id="rId10"/>
    <p:sldId id="327" r:id="rId11"/>
    <p:sldId id="330" r:id="rId12"/>
    <p:sldId id="348" r:id="rId13"/>
    <p:sldId id="339" r:id="rId14"/>
    <p:sldId id="340" r:id="rId15"/>
    <p:sldId id="342" r:id="rId16"/>
    <p:sldId id="341" r:id="rId17"/>
    <p:sldId id="343" r:id="rId18"/>
    <p:sldId id="345" r:id="rId19"/>
    <p:sldId id="346" r:id="rId20"/>
    <p:sldId id="334" r:id="rId21"/>
    <p:sldId id="349" r:id="rId22"/>
    <p:sldId id="350" r:id="rId23"/>
    <p:sldId id="351" r:id="rId24"/>
    <p:sldId id="353" r:id="rId25"/>
    <p:sldId id="352" r:id="rId26"/>
    <p:sldId id="357" r:id="rId27"/>
  </p:sldIdLst>
  <p:sldSz cx="9144000" cy="5143500" type="screen16x9"/>
  <p:notesSz cx="9144000" cy="6858000"/>
  <p:defaultTextStyle>
    <a:lvl1pPr algn="ctr" defTabSz="309520">
      <a:defRPr sz="1800">
        <a:latin typeface="+mn-lt"/>
        <a:ea typeface="+mn-ea"/>
        <a:cs typeface="+mn-cs"/>
        <a:sym typeface="Helvetica Light"/>
      </a:defRPr>
    </a:lvl1pPr>
    <a:lvl2pPr indent="85714" algn="ctr" defTabSz="309520">
      <a:defRPr sz="1800">
        <a:latin typeface="+mn-lt"/>
        <a:ea typeface="+mn-ea"/>
        <a:cs typeface="+mn-cs"/>
        <a:sym typeface="Helvetica Light"/>
      </a:defRPr>
    </a:lvl2pPr>
    <a:lvl3pPr indent="171427" algn="ctr" defTabSz="309520">
      <a:defRPr sz="1800">
        <a:latin typeface="+mn-lt"/>
        <a:ea typeface="+mn-ea"/>
        <a:cs typeface="+mn-cs"/>
        <a:sym typeface="Helvetica Light"/>
      </a:defRPr>
    </a:lvl3pPr>
    <a:lvl4pPr indent="257140" algn="ctr" defTabSz="309520">
      <a:defRPr sz="1800">
        <a:latin typeface="+mn-lt"/>
        <a:ea typeface="+mn-ea"/>
        <a:cs typeface="+mn-cs"/>
        <a:sym typeface="Helvetica Light"/>
      </a:defRPr>
    </a:lvl4pPr>
    <a:lvl5pPr indent="342852" algn="ctr" defTabSz="309520">
      <a:defRPr sz="1800">
        <a:latin typeface="+mn-lt"/>
        <a:ea typeface="+mn-ea"/>
        <a:cs typeface="+mn-cs"/>
        <a:sym typeface="Helvetica Light"/>
      </a:defRPr>
    </a:lvl5pPr>
    <a:lvl6pPr indent="428566" algn="ctr" defTabSz="309520">
      <a:defRPr sz="1800">
        <a:latin typeface="+mn-lt"/>
        <a:ea typeface="+mn-ea"/>
        <a:cs typeface="+mn-cs"/>
        <a:sym typeface="Helvetica Light"/>
      </a:defRPr>
    </a:lvl6pPr>
    <a:lvl7pPr indent="514279" algn="ctr" defTabSz="309520">
      <a:defRPr sz="1800">
        <a:latin typeface="+mn-lt"/>
        <a:ea typeface="+mn-ea"/>
        <a:cs typeface="+mn-cs"/>
        <a:sym typeface="Helvetica Light"/>
      </a:defRPr>
    </a:lvl7pPr>
    <a:lvl8pPr indent="599992" algn="ctr" defTabSz="309520">
      <a:defRPr sz="1800">
        <a:latin typeface="+mn-lt"/>
        <a:ea typeface="+mn-ea"/>
        <a:cs typeface="+mn-cs"/>
        <a:sym typeface="Helvetica Light"/>
      </a:defRPr>
    </a:lvl8pPr>
    <a:lvl9pPr indent="685706" algn="ctr" defTabSz="309520">
      <a:defRPr sz="1800"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9086"/>
    <a:srgbClr val="19AE88"/>
    <a:srgbClr val="41454C"/>
    <a:srgbClr val="C73C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74" autoAdjust="0"/>
    <p:restoredTop sz="99597" autoAdjust="0"/>
  </p:normalViewPr>
  <p:slideViewPr>
    <p:cSldViewPr snapToGrid="0" snapToObjects="1">
      <p:cViewPr>
        <p:scale>
          <a:sx n="134" d="100"/>
          <a:sy n="134" d="100"/>
        </p:scale>
        <p:origin x="-400" y="1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body" sz="quarter" idx="1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35740781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71427">
      <a:lnSpc>
        <a:spcPct val="117999"/>
      </a:lnSpc>
      <a:defRPr sz="800">
        <a:latin typeface="Helvetica Neue"/>
        <a:ea typeface="Helvetica Neue"/>
        <a:cs typeface="Helvetica Neue"/>
        <a:sym typeface="Helvetica Neue"/>
      </a:defRPr>
    </a:lvl1pPr>
    <a:lvl2pPr indent="85714" defTabSz="171427">
      <a:lnSpc>
        <a:spcPct val="117999"/>
      </a:lnSpc>
      <a:defRPr sz="800">
        <a:latin typeface="Helvetica Neue"/>
        <a:ea typeface="Helvetica Neue"/>
        <a:cs typeface="Helvetica Neue"/>
        <a:sym typeface="Helvetica Neue"/>
      </a:defRPr>
    </a:lvl2pPr>
    <a:lvl3pPr indent="171427" defTabSz="171427">
      <a:lnSpc>
        <a:spcPct val="117999"/>
      </a:lnSpc>
      <a:defRPr sz="800">
        <a:latin typeface="Helvetica Neue"/>
        <a:ea typeface="Helvetica Neue"/>
        <a:cs typeface="Helvetica Neue"/>
        <a:sym typeface="Helvetica Neue"/>
      </a:defRPr>
    </a:lvl3pPr>
    <a:lvl4pPr indent="257140" defTabSz="171427">
      <a:lnSpc>
        <a:spcPct val="117999"/>
      </a:lnSpc>
      <a:defRPr sz="800">
        <a:latin typeface="Helvetica Neue"/>
        <a:ea typeface="Helvetica Neue"/>
        <a:cs typeface="Helvetica Neue"/>
        <a:sym typeface="Helvetica Neue"/>
      </a:defRPr>
    </a:lvl4pPr>
    <a:lvl5pPr indent="342852" defTabSz="171427">
      <a:lnSpc>
        <a:spcPct val="117999"/>
      </a:lnSpc>
      <a:defRPr sz="800">
        <a:latin typeface="Helvetica Neue"/>
        <a:ea typeface="Helvetica Neue"/>
        <a:cs typeface="Helvetica Neue"/>
        <a:sym typeface="Helvetica Neue"/>
      </a:defRPr>
    </a:lvl5pPr>
    <a:lvl6pPr indent="428566" defTabSz="171427">
      <a:lnSpc>
        <a:spcPct val="117999"/>
      </a:lnSpc>
      <a:defRPr sz="800">
        <a:latin typeface="Helvetica Neue"/>
        <a:ea typeface="Helvetica Neue"/>
        <a:cs typeface="Helvetica Neue"/>
        <a:sym typeface="Helvetica Neue"/>
      </a:defRPr>
    </a:lvl6pPr>
    <a:lvl7pPr indent="514279" defTabSz="171427">
      <a:lnSpc>
        <a:spcPct val="117999"/>
      </a:lnSpc>
      <a:defRPr sz="800">
        <a:latin typeface="Helvetica Neue"/>
        <a:ea typeface="Helvetica Neue"/>
        <a:cs typeface="Helvetica Neue"/>
        <a:sym typeface="Helvetica Neue"/>
      </a:defRPr>
    </a:lvl7pPr>
    <a:lvl8pPr indent="599992" defTabSz="171427">
      <a:lnSpc>
        <a:spcPct val="117999"/>
      </a:lnSpc>
      <a:defRPr sz="800">
        <a:latin typeface="Helvetica Neue"/>
        <a:ea typeface="Helvetica Neue"/>
        <a:cs typeface="Helvetica Neue"/>
        <a:sym typeface="Helvetica Neue"/>
      </a:defRPr>
    </a:lvl8pPr>
    <a:lvl9pPr indent="685706" defTabSz="171427">
      <a:lnSpc>
        <a:spcPct val="117999"/>
      </a:lnSpc>
      <a:defRPr sz="8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18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18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18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18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18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18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18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18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18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18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18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186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18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18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18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18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18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18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18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18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666752" y="862014"/>
            <a:ext cx="7810500" cy="1743075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4200"/>
              <a:t>Texte du titre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666752" y="2652712"/>
            <a:ext cx="7810500" cy="59531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00"/>
            </a:lvl1pPr>
            <a:lvl2pPr marL="0" indent="85714" algn="ctr">
              <a:spcBef>
                <a:spcPts val="0"/>
              </a:spcBef>
              <a:buSzTx/>
              <a:buNone/>
              <a:defRPr sz="1600"/>
            </a:lvl2pPr>
            <a:lvl3pPr marL="0" indent="171427" algn="ctr">
              <a:spcBef>
                <a:spcPts val="0"/>
              </a:spcBef>
              <a:buSzTx/>
              <a:buNone/>
              <a:defRPr sz="1600"/>
            </a:lvl3pPr>
            <a:lvl4pPr marL="0" indent="257140" algn="ctr">
              <a:spcBef>
                <a:spcPts val="0"/>
              </a:spcBef>
              <a:buSzTx/>
              <a:buNone/>
              <a:defRPr sz="1600"/>
            </a:lvl4pPr>
            <a:lvl5pPr marL="0" indent="342852" algn="ctr">
              <a:spcBef>
                <a:spcPts val="0"/>
              </a:spcBef>
              <a:buSzTx/>
              <a:buNone/>
              <a:defRPr sz="1600"/>
            </a:lvl5pPr>
          </a:lstStyle>
          <a:p>
            <a:pPr lvl="0">
              <a:defRPr sz="1800"/>
            </a:pPr>
            <a:r>
              <a:rPr sz="1600"/>
              <a:t>Texte niveau 1</a:t>
            </a:r>
          </a:p>
          <a:p>
            <a:pPr lvl="1">
              <a:defRPr sz="1800"/>
            </a:pPr>
            <a:r>
              <a:rPr sz="1600"/>
              <a:t>Texte niveau 2</a:t>
            </a:r>
          </a:p>
          <a:p>
            <a:pPr lvl="2">
              <a:defRPr sz="1800"/>
            </a:pPr>
            <a:r>
              <a:rPr sz="1600"/>
              <a:t>Texte niveau 3</a:t>
            </a:r>
          </a:p>
          <a:p>
            <a:pPr lvl="3">
              <a:defRPr sz="1800"/>
            </a:pPr>
            <a:r>
              <a:rPr sz="1600"/>
              <a:t>Texte niveau 4</a:t>
            </a:r>
          </a:p>
          <a:p>
            <a:pPr lvl="4">
              <a:defRPr sz="1800"/>
            </a:pPr>
            <a:r>
              <a:rPr sz="1600"/>
              <a:t>Texte niveau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, puces et photo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357189" y="4876800"/>
            <a:ext cx="8429625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17142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357189" y="266700"/>
            <a:ext cx="8429625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17142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357189" y="1357312"/>
            <a:ext cx="8429625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17142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57189" y="314325"/>
            <a:ext cx="8429625" cy="1004888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3400" cap="all">
                <a:solidFill>
                  <a:srgbClr val="60606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400" cap="all">
                <a:solidFill>
                  <a:srgbClr val="606060"/>
                </a:solidFill>
              </a:rPr>
              <a:t>Texte du titre</a:t>
            </a:r>
          </a:p>
        </p:txBody>
      </p:sp>
      <p:sp>
        <p:nvSpPr>
          <p:cNvPr id="37" name="Shape 37"/>
          <p:cNvSpPr>
            <a:spLocks noGrp="1"/>
          </p:cNvSpPr>
          <p:nvPr>
            <p:ph type="body" idx="1"/>
          </p:nvPr>
        </p:nvSpPr>
        <p:spPr>
          <a:xfrm>
            <a:off x="4757739" y="1543050"/>
            <a:ext cx="4029075" cy="2981325"/>
          </a:xfrm>
          <a:prstGeom prst="rect">
            <a:avLst/>
          </a:prstGeom>
        </p:spPr>
        <p:txBody>
          <a:bodyPr/>
          <a:lstStyle>
            <a:lvl1pPr marL="185712" indent="-185712">
              <a:spcBef>
                <a:spcPts val="1687"/>
              </a:spcBef>
              <a:buSzPct val="30000"/>
              <a:buFont typeface="Zapf Dingbats"/>
              <a:buBlip>
                <a:blip r:embed="rId3"/>
              </a:buBlip>
              <a:defRPr sz="15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371424" indent="-185712">
              <a:spcBef>
                <a:spcPts val="1687"/>
              </a:spcBef>
              <a:buSzPct val="30000"/>
              <a:buFont typeface="Zapf Dingbats"/>
              <a:buBlip>
                <a:blip r:embed="rId3"/>
              </a:buBlip>
              <a:defRPr sz="15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557135" indent="-185712">
              <a:spcBef>
                <a:spcPts val="1687"/>
              </a:spcBef>
              <a:buSzPct val="30000"/>
              <a:buFont typeface="Zapf Dingbats"/>
              <a:buBlip>
                <a:blip r:embed="rId3"/>
              </a:buBlip>
              <a:defRPr sz="15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742847" indent="-185712">
              <a:spcBef>
                <a:spcPts val="1687"/>
              </a:spcBef>
              <a:buSzPct val="30000"/>
              <a:buFont typeface="Zapf Dingbats"/>
              <a:buBlip>
                <a:blip r:embed="rId3"/>
              </a:buBlip>
              <a:defRPr sz="15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928560" indent="-185712">
              <a:spcBef>
                <a:spcPts val="1687"/>
              </a:spcBef>
              <a:buSzPct val="30000"/>
              <a:buFont typeface="Zapf Dingbats"/>
              <a:buBlip>
                <a:blip r:embed="rId3"/>
              </a:buBlip>
              <a:defRPr sz="15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606060"/>
                </a:solidFill>
              </a:rPr>
              <a:t>Texte niveau 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606060"/>
                </a:solidFill>
              </a:rPr>
              <a:t>Texte niveau 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606060"/>
                </a:solidFill>
              </a:rPr>
              <a:t>Texte niveau 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606060"/>
                </a:solidFill>
              </a:rPr>
              <a:t>Texte niveau 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606060"/>
                </a:solidFill>
              </a:rPr>
              <a:t>Texte niveau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238127" y="3543300"/>
            <a:ext cx="8667751" cy="752475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4200"/>
              <a:t>Texte du titre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xfrm>
            <a:off x="238127" y="4319587"/>
            <a:ext cx="8667751" cy="59531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00"/>
            </a:lvl1pPr>
            <a:lvl2pPr marL="0" indent="85714" algn="ctr">
              <a:spcBef>
                <a:spcPts val="0"/>
              </a:spcBef>
              <a:buSzTx/>
              <a:buNone/>
              <a:defRPr sz="1600"/>
            </a:lvl2pPr>
            <a:lvl3pPr marL="0" indent="171427" algn="ctr">
              <a:spcBef>
                <a:spcPts val="0"/>
              </a:spcBef>
              <a:buSzTx/>
              <a:buNone/>
              <a:defRPr sz="1600"/>
            </a:lvl3pPr>
            <a:lvl4pPr marL="0" indent="257140" algn="ctr">
              <a:spcBef>
                <a:spcPts val="0"/>
              </a:spcBef>
              <a:buSzTx/>
              <a:buNone/>
              <a:defRPr sz="1600"/>
            </a:lvl4pPr>
            <a:lvl5pPr marL="0" indent="342852" algn="ctr">
              <a:spcBef>
                <a:spcPts val="0"/>
              </a:spcBef>
              <a:buSzTx/>
              <a:buNone/>
              <a:defRPr sz="1600"/>
            </a:lvl5pPr>
          </a:lstStyle>
          <a:p>
            <a:pPr lvl="0">
              <a:defRPr sz="1800"/>
            </a:pPr>
            <a:r>
              <a:rPr sz="1600"/>
              <a:t>Texte niveau 1</a:t>
            </a:r>
          </a:p>
          <a:p>
            <a:pPr lvl="1">
              <a:defRPr sz="1800"/>
            </a:pPr>
            <a:r>
              <a:rPr sz="1600"/>
              <a:t>Texte niveau 2</a:t>
            </a:r>
          </a:p>
          <a:p>
            <a:pPr lvl="2">
              <a:defRPr sz="1800"/>
            </a:pPr>
            <a:r>
              <a:rPr sz="1600"/>
              <a:t>Texte niveau 3</a:t>
            </a:r>
          </a:p>
          <a:p>
            <a:pPr lvl="3">
              <a:defRPr sz="1800"/>
            </a:pPr>
            <a:r>
              <a:rPr sz="1600"/>
              <a:t>Texte niveau 4</a:t>
            </a:r>
          </a:p>
          <a:p>
            <a:pPr lvl="4">
              <a:defRPr sz="1800"/>
            </a:pPr>
            <a:r>
              <a:rPr sz="1600"/>
              <a:t>Texte niveau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19128" y="414339"/>
            <a:ext cx="3833813" cy="21050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Texte du titre</a:t>
            </a:r>
          </a:p>
        </p:txBody>
      </p:sp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619128" y="2566989"/>
            <a:ext cx="3833813" cy="216217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00"/>
            </a:lvl1pPr>
            <a:lvl2pPr marL="0" indent="85714" algn="ctr">
              <a:spcBef>
                <a:spcPts val="0"/>
              </a:spcBef>
              <a:buSzTx/>
              <a:buNone/>
              <a:defRPr sz="1600"/>
            </a:lvl2pPr>
            <a:lvl3pPr marL="0" indent="171427" algn="ctr">
              <a:spcBef>
                <a:spcPts val="0"/>
              </a:spcBef>
              <a:buSzTx/>
              <a:buNone/>
              <a:defRPr sz="1600"/>
            </a:lvl3pPr>
            <a:lvl4pPr marL="0" indent="257140" algn="ctr">
              <a:spcBef>
                <a:spcPts val="0"/>
              </a:spcBef>
              <a:buSzTx/>
              <a:buNone/>
              <a:defRPr sz="1600"/>
            </a:lvl4pPr>
            <a:lvl5pPr marL="0" indent="342852" algn="ctr">
              <a:spcBef>
                <a:spcPts val="0"/>
              </a:spcBef>
              <a:buSzTx/>
              <a:buNone/>
              <a:defRPr sz="1600"/>
            </a:lvl5pPr>
          </a:lstStyle>
          <a:p>
            <a:pPr lvl="0">
              <a:defRPr sz="1800"/>
            </a:pPr>
            <a:r>
              <a:rPr sz="1600"/>
              <a:t>Texte niveau 1</a:t>
            </a:r>
          </a:p>
          <a:p>
            <a:pPr lvl="1">
              <a:defRPr sz="1800"/>
            </a:pPr>
            <a:r>
              <a:rPr sz="1600"/>
              <a:t>Texte niveau 2</a:t>
            </a:r>
          </a:p>
          <a:p>
            <a:pPr lvl="2">
              <a:defRPr sz="1800"/>
            </a:pPr>
            <a:r>
              <a:rPr sz="1600"/>
              <a:t>Texte niveau 3</a:t>
            </a:r>
          </a:p>
          <a:p>
            <a:pPr lvl="3">
              <a:defRPr sz="1800"/>
            </a:pPr>
            <a:r>
              <a:rPr sz="1600"/>
              <a:t>Texte niveau 4</a:t>
            </a:r>
          </a:p>
          <a:p>
            <a:pPr lvl="4">
              <a:defRPr sz="1800"/>
            </a:pPr>
            <a:r>
              <a:rPr sz="1600"/>
              <a:t>Texte niveau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Texte du titre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900"/>
              <a:t>Texte niveau 1</a:t>
            </a:r>
          </a:p>
          <a:p>
            <a:pPr lvl="1">
              <a:defRPr sz="1800"/>
            </a:pPr>
            <a:r>
              <a:rPr sz="1900"/>
              <a:t>Texte niveau 2</a:t>
            </a:r>
          </a:p>
          <a:p>
            <a:pPr lvl="2">
              <a:defRPr sz="1800"/>
            </a:pPr>
            <a:r>
              <a:rPr sz="1900"/>
              <a:t>Texte niveau 3</a:t>
            </a:r>
          </a:p>
          <a:p>
            <a:pPr lvl="3">
              <a:defRPr sz="1800"/>
            </a:pPr>
            <a:r>
              <a:rPr sz="1900"/>
              <a:t>Texte niveau 4</a:t>
            </a:r>
          </a:p>
          <a:p>
            <a:pPr lvl="4">
              <a:defRPr sz="1800"/>
            </a:pPr>
            <a:r>
              <a:rPr sz="1900"/>
              <a:t>Texte niveau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Texte du titre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633415" y="1214440"/>
            <a:ext cx="3752851" cy="3452813"/>
          </a:xfrm>
          <a:prstGeom prst="rect">
            <a:avLst/>
          </a:prstGeom>
        </p:spPr>
        <p:txBody>
          <a:bodyPr/>
          <a:lstStyle>
            <a:lvl1pPr marL="209522" indent="-209522">
              <a:spcBef>
                <a:spcPts val="1687"/>
              </a:spcBef>
              <a:defRPr sz="1700"/>
            </a:lvl1pPr>
            <a:lvl2pPr marL="419042" indent="-209522">
              <a:spcBef>
                <a:spcPts val="1687"/>
              </a:spcBef>
              <a:defRPr sz="1700"/>
            </a:lvl2pPr>
            <a:lvl3pPr marL="628563" indent="-209522">
              <a:spcBef>
                <a:spcPts val="1687"/>
              </a:spcBef>
              <a:defRPr sz="1700"/>
            </a:lvl3pPr>
            <a:lvl4pPr marL="838084" indent="-209522">
              <a:spcBef>
                <a:spcPts val="1687"/>
              </a:spcBef>
              <a:defRPr sz="1700"/>
            </a:lvl4pPr>
            <a:lvl5pPr marL="1047606" indent="-209522">
              <a:spcBef>
                <a:spcPts val="1687"/>
              </a:spcBef>
              <a:defRPr sz="1700"/>
            </a:lvl5pPr>
          </a:lstStyle>
          <a:p>
            <a:pPr lvl="0">
              <a:defRPr sz="1800"/>
            </a:pPr>
            <a:r>
              <a:rPr sz="1700"/>
              <a:t>Texte niveau 1</a:t>
            </a:r>
          </a:p>
          <a:p>
            <a:pPr lvl="1">
              <a:defRPr sz="1800"/>
            </a:pPr>
            <a:r>
              <a:rPr sz="1700"/>
              <a:t>Texte niveau 2</a:t>
            </a:r>
          </a:p>
          <a:p>
            <a:pPr lvl="2">
              <a:defRPr sz="1800"/>
            </a:pPr>
            <a:r>
              <a:rPr sz="1700"/>
              <a:t>Texte niveau 3</a:t>
            </a:r>
          </a:p>
          <a:p>
            <a:pPr lvl="3">
              <a:defRPr sz="1800"/>
            </a:pPr>
            <a:r>
              <a:rPr sz="1700"/>
              <a:t>Texte niveau 4</a:t>
            </a:r>
          </a:p>
          <a:p>
            <a:pPr lvl="4">
              <a:defRPr sz="1800"/>
            </a:pPr>
            <a:r>
              <a:rPr sz="1700"/>
              <a:t>Texte niveau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633414" y="666753"/>
            <a:ext cx="7877175" cy="380523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900"/>
              <a:t>Texte niveau 1</a:t>
            </a:r>
          </a:p>
          <a:p>
            <a:pPr lvl="1">
              <a:defRPr sz="1800"/>
            </a:pPr>
            <a:r>
              <a:rPr sz="1900"/>
              <a:t>Texte niveau 2</a:t>
            </a:r>
          </a:p>
          <a:p>
            <a:pPr lvl="2">
              <a:defRPr sz="1800"/>
            </a:pPr>
            <a:r>
              <a:rPr sz="1900"/>
              <a:t>Texte niveau 3</a:t>
            </a:r>
          </a:p>
          <a:p>
            <a:pPr lvl="3">
              <a:defRPr sz="1800"/>
            </a:pPr>
            <a:r>
              <a:rPr sz="1900"/>
              <a:t>Texte niveau 4</a:t>
            </a:r>
          </a:p>
          <a:p>
            <a:pPr lvl="4">
              <a:defRPr sz="1800"/>
            </a:pPr>
            <a:r>
              <a:rPr sz="1900"/>
              <a:t>Texte niveau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33414" y="357188"/>
            <a:ext cx="7877175" cy="857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4200"/>
              <a:t>Texte du titre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33414" y="1214440"/>
            <a:ext cx="7877175" cy="3452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1900"/>
              <a:t>Texte niveau 1</a:t>
            </a:r>
          </a:p>
          <a:p>
            <a:pPr lvl="1">
              <a:defRPr sz="1800"/>
            </a:pPr>
            <a:r>
              <a:rPr sz="1900"/>
              <a:t>Texte niveau 2</a:t>
            </a:r>
          </a:p>
          <a:p>
            <a:pPr lvl="2">
              <a:defRPr sz="1800"/>
            </a:pPr>
            <a:r>
              <a:rPr sz="1900"/>
              <a:t>Texte niveau 3</a:t>
            </a:r>
          </a:p>
          <a:p>
            <a:pPr lvl="3">
              <a:defRPr sz="1800"/>
            </a:pPr>
            <a:r>
              <a:rPr sz="1900"/>
              <a:t>Texte niveau 4</a:t>
            </a:r>
          </a:p>
          <a:p>
            <a:pPr lvl="4">
              <a:defRPr sz="1800"/>
            </a:pPr>
            <a:r>
              <a:rPr sz="1900"/>
              <a:t>Texte niveau 5</a:t>
            </a:r>
          </a:p>
        </p:txBody>
      </p:sp>
      <p:pic>
        <p:nvPicPr>
          <p:cNvPr id="6" name="Picture 5" descr="logo2_positifgreen_rouge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39" y="4508499"/>
            <a:ext cx="547464" cy="5016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 xmlns:p14="http://schemas.microsoft.com/office/powerpoint/2010/main" spd="med"/>
  <p:txStyles>
    <p:titleStyle>
      <a:lvl1pPr algn="ctr" defTabSz="309520">
        <a:defRPr sz="4200">
          <a:latin typeface="+mn-lt"/>
          <a:ea typeface="+mn-ea"/>
          <a:cs typeface="+mn-cs"/>
          <a:sym typeface="Helvetica Light"/>
        </a:defRPr>
      </a:lvl1pPr>
      <a:lvl2pPr indent="85714" algn="ctr" defTabSz="309520">
        <a:defRPr sz="4200">
          <a:latin typeface="+mn-lt"/>
          <a:ea typeface="+mn-ea"/>
          <a:cs typeface="+mn-cs"/>
          <a:sym typeface="Helvetica Light"/>
        </a:defRPr>
      </a:lvl2pPr>
      <a:lvl3pPr indent="171427" algn="ctr" defTabSz="309520">
        <a:defRPr sz="4200">
          <a:latin typeface="+mn-lt"/>
          <a:ea typeface="+mn-ea"/>
          <a:cs typeface="+mn-cs"/>
          <a:sym typeface="Helvetica Light"/>
        </a:defRPr>
      </a:lvl3pPr>
      <a:lvl4pPr indent="257140" algn="ctr" defTabSz="309520">
        <a:defRPr sz="4200">
          <a:latin typeface="+mn-lt"/>
          <a:ea typeface="+mn-ea"/>
          <a:cs typeface="+mn-cs"/>
          <a:sym typeface="Helvetica Light"/>
        </a:defRPr>
      </a:lvl4pPr>
      <a:lvl5pPr indent="342852" algn="ctr" defTabSz="309520">
        <a:defRPr sz="4200">
          <a:latin typeface="+mn-lt"/>
          <a:ea typeface="+mn-ea"/>
          <a:cs typeface="+mn-cs"/>
          <a:sym typeface="Helvetica Light"/>
        </a:defRPr>
      </a:lvl5pPr>
      <a:lvl6pPr indent="428566" algn="ctr" defTabSz="309520">
        <a:defRPr sz="4200">
          <a:latin typeface="+mn-lt"/>
          <a:ea typeface="+mn-ea"/>
          <a:cs typeface="+mn-cs"/>
          <a:sym typeface="Helvetica Light"/>
        </a:defRPr>
      </a:lvl6pPr>
      <a:lvl7pPr indent="514279" algn="ctr" defTabSz="309520">
        <a:defRPr sz="4200">
          <a:latin typeface="+mn-lt"/>
          <a:ea typeface="+mn-ea"/>
          <a:cs typeface="+mn-cs"/>
          <a:sym typeface="Helvetica Light"/>
        </a:defRPr>
      </a:lvl7pPr>
      <a:lvl8pPr indent="599992" algn="ctr" defTabSz="309520">
        <a:defRPr sz="4200">
          <a:latin typeface="+mn-lt"/>
          <a:ea typeface="+mn-ea"/>
          <a:cs typeface="+mn-cs"/>
          <a:sym typeface="Helvetica Light"/>
        </a:defRPr>
      </a:lvl8pPr>
      <a:lvl9pPr indent="685706" algn="ctr" defTabSz="309520">
        <a:defRPr sz="4200">
          <a:latin typeface="+mn-lt"/>
          <a:ea typeface="+mn-ea"/>
          <a:cs typeface="+mn-cs"/>
          <a:sym typeface="Helvetica Light"/>
        </a:defRPr>
      </a:lvl9pPr>
    </p:titleStyle>
    <p:bodyStyle>
      <a:lvl1pPr marL="238092" indent="-238092" defTabSz="309520">
        <a:spcBef>
          <a:spcPts val="2212"/>
        </a:spcBef>
        <a:buSzPct val="75000"/>
        <a:buChar char="•"/>
        <a:defRPr sz="1900">
          <a:latin typeface="+mn-lt"/>
          <a:ea typeface="+mn-ea"/>
          <a:cs typeface="+mn-cs"/>
          <a:sym typeface="Helvetica Light"/>
        </a:defRPr>
      </a:lvl1pPr>
      <a:lvl2pPr marL="476184" indent="-238092" defTabSz="309520">
        <a:spcBef>
          <a:spcPts val="2212"/>
        </a:spcBef>
        <a:buSzPct val="75000"/>
        <a:buChar char="•"/>
        <a:defRPr sz="1900">
          <a:latin typeface="+mn-lt"/>
          <a:ea typeface="+mn-ea"/>
          <a:cs typeface="+mn-cs"/>
          <a:sym typeface="Helvetica Light"/>
        </a:defRPr>
      </a:lvl2pPr>
      <a:lvl3pPr marL="714276" indent="-238092" defTabSz="309520">
        <a:spcBef>
          <a:spcPts val="2212"/>
        </a:spcBef>
        <a:buSzPct val="75000"/>
        <a:buChar char="•"/>
        <a:defRPr sz="1900">
          <a:latin typeface="+mn-lt"/>
          <a:ea typeface="+mn-ea"/>
          <a:cs typeface="+mn-cs"/>
          <a:sym typeface="Helvetica Light"/>
        </a:defRPr>
      </a:lvl3pPr>
      <a:lvl4pPr marL="952368" indent="-238092" defTabSz="309520">
        <a:spcBef>
          <a:spcPts val="2212"/>
        </a:spcBef>
        <a:buSzPct val="75000"/>
        <a:buChar char="•"/>
        <a:defRPr sz="1900">
          <a:latin typeface="+mn-lt"/>
          <a:ea typeface="+mn-ea"/>
          <a:cs typeface="+mn-cs"/>
          <a:sym typeface="Helvetica Light"/>
        </a:defRPr>
      </a:lvl4pPr>
      <a:lvl5pPr marL="1190461" indent="-238092" defTabSz="309520">
        <a:spcBef>
          <a:spcPts val="2212"/>
        </a:spcBef>
        <a:buSzPct val="75000"/>
        <a:buChar char="•"/>
        <a:defRPr sz="1900">
          <a:latin typeface="+mn-lt"/>
          <a:ea typeface="+mn-ea"/>
          <a:cs typeface="+mn-cs"/>
          <a:sym typeface="Helvetica Light"/>
        </a:defRPr>
      </a:lvl5pPr>
      <a:lvl6pPr marL="1428553" indent="-238092" defTabSz="309520">
        <a:spcBef>
          <a:spcPts val="2212"/>
        </a:spcBef>
        <a:buSzPct val="75000"/>
        <a:buChar char="•"/>
        <a:defRPr sz="1900">
          <a:latin typeface="+mn-lt"/>
          <a:ea typeface="+mn-ea"/>
          <a:cs typeface="+mn-cs"/>
          <a:sym typeface="Helvetica Light"/>
        </a:defRPr>
      </a:lvl6pPr>
      <a:lvl7pPr marL="1666646" indent="-238092" defTabSz="309520">
        <a:spcBef>
          <a:spcPts val="2212"/>
        </a:spcBef>
        <a:buSzPct val="75000"/>
        <a:buChar char="•"/>
        <a:defRPr sz="1900">
          <a:latin typeface="+mn-lt"/>
          <a:ea typeface="+mn-ea"/>
          <a:cs typeface="+mn-cs"/>
          <a:sym typeface="Helvetica Light"/>
        </a:defRPr>
      </a:lvl7pPr>
      <a:lvl8pPr marL="1904738" indent="-238092" defTabSz="309520">
        <a:spcBef>
          <a:spcPts val="2212"/>
        </a:spcBef>
        <a:buSzPct val="75000"/>
        <a:buChar char="•"/>
        <a:defRPr sz="1900">
          <a:latin typeface="+mn-lt"/>
          <a:ea typeface="+mn-ea"/>
          <a:cs typeface="+mn-cs"/>
          <a:sym typeface="Helvetica Light"/>
        </a:defRPr>
      </a:lvl8pPr>
      <a:lvl9pPr marL="2142830" indent="-238092" defTabSz="309520">
        <a:spcBef>
          <a:spcPts val="2212"/>
        </a:spcBef>
        <a:buSzPct val="75000"/>
        <a:buChar char="•"/>
        <a:defRPr sz="1900">
          <a:latin typeface="+mn-lt"/>
          <a:ea typeface="+mn-ea"/>
          <a:cs typeface="+mn-cs"/>
          <a:sym typeface="Helvetica Light"/>
        </a:defRPr>
      </a:lvl9pPr>
    </p:bodyStyle>
    <p:otherStyle>
      <a:lvl1pPr algn="ctr" defTabSz="309520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85714" algn="ctr" defTabSz="309520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171427" algn="ctr" defTabSz="309520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257140" algn="ctr" defTabSz="309520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342852" algn="ctr" defTabSz="309520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428566" algn="ctr" defTabSz="309520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514279" algn="ctr" defTabSz="309520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599992" algn="ctr" defTabSz="309520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685706" algn="ctr" defTabSz="309520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9" Type="http://schemas.openxmlformats.org/officeDocument/2006/relationships/image" Target="../media/image14.jpe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_blanc_fond_green_rou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534" y="-880533"/>
            <a:ext cx="9605434" cy="68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453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-677199" y="-1639355"/>
            <a:ext cx="2988219" cy="2988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>
              <a:alpha val="10481"/>
            </a:srgb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-818644" y="-1780800"/>
            <a:ext cx="3271109" cy="327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14300">
            <a:solidFill>
              <a:srgbClr val="53585F">
                <a:alpha val="104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564170" y="217999"/>
            <a:ext cx="2671770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10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 algn="l">
              <a:defRPr sz="1800"/>
            </a:pPr>
            <a:r>
              <a:rPr lang="fr-FR" sz="3600" dirty="0" smtClean="0"/>
              <a:t>Carbontrack©</a:t>
            </a:r>
            <a:endParaRPr sz="3600" dirty="0"/>
          </a:p>
        </p:txBody>
      </p:sp>
      <p:sp>
        <p:nvSpPr>
          <p:cNvPr id="8" name="Shape 61"/>
          <p:cNvSpPr/>
          <p:nvPr/>
        </p:nvSpPr>
        <p:spPr>
          <a:xfrm>
            <a:off x="616622" y="823966"/>
            <a:ext cx="1975977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>
                <a:solidFill>
                  <a:srgbClr val="C83C2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is-IS" dirty="0" smtClean="0">
                <a:solidFill>
                  <a:srgbClr val="1DA26B"/>
                </a:solidFill>
              </a:rPr>
              <a:t>Gestion des routes</a:t>
            </a:r>
            <a:endParaRPr dirty="0">
              <a:solidFill>
                <a:srgbClr val="1DA26B"/>
              </a:solidFill>
            </a:endParaRPr>
          </a:p>
        </p:txBody>
      </p:sp>
      <p:pic>
        <p:nvPicPr>
          <p:cNvPr id="9" name="roue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8128" y="1348864"/>
            <a:ext cx="5255973" cy="354541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73"/>
          <p:cNvSpPr/>
          <p:nvPr/>
        </p:nvSpPr>
        <p:spPr>
          <a:xfrm>
            <a:off x="564170" y="1348864"/>
            <a:ext cx="2687030" cy="3545410"/>
          </a:xfrm>
          <a:prstGeom prst="roundRect">
            <a:avLst>
              <a:gd name="adj" fmla="val 2798"/>
            </a:avLst>
          </a:prstGeom>
          <a:solidFill>
            <a:srgbClr val="19AE8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FR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système de gestion des routes et des </a:t>
            </a:r>
            <a:r>
              <a:rPr lang="fr-FR" sz="1600" dirty="0" err="1" smtClean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distanciers</a:t>
            </a:r>
            <a:r>
              <a:rPr lang="fr-FR" sz="1600" dirty="0" smtClean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fr-FR" sz="1600" dirty="0" err="1" smtClean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intenationaux</a:t>
            </a:r>
            <a:r>
              <a:rPr lang="fr-FR" sz="1600" dirty="0" smtClean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fr-FR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lang="fr-FR" sz="1600" dirty="0" smtClean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routier PL, </a:t>
            </a:r>
            <a:r>
              <a:rPr lang="fr-FR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maritime, aérien</a:t>
            </a:r>
            <a:r>
              <a:rPr lang="fr-FR" sz="1600" dirty="0" smtClean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1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32942" indent="-232942" algn="l">
              <a:buClr>
                <a:srgbClr val="BEBEBE"/>
              </a:buClr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fr-FR" sz="12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Compléter des données distances manquantes (directes, tournées</a:t>
            </a:r>
            <a:r>
              <a:rPr lang="fr-FR" sz="1200" dirty="0" smtClean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</a:t>
            </a:r>
            <a:r>
              <a:rPr lang="fr-FR" sz="12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;</a:t>
            </a:r>
          </a:p>
          <a:p>
            <a:pPr marL="232942" indent="-232942" algn="l">
              <a:buClr>
                <a:srgbClr val="BEBEBE"/>
              </a:buClr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fr-FR" sz="12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32942" indent="-232942" algn="l">
              <a:buClr>
                <a:srgbClr val="BEBEBE"/>
              </a:buClr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fr-FR" sz="12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Recréer des flux transports à partir de schémas logistique / plan transport</a:t>
            </a:r>
            <a:endParaRPr sz="12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12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32942" indent="-232942" algn="l">
              <a:buClr>
                <a:srgbClr val="BEBEBE"/>
              </a:buClr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Création de segments </a:t>
            </a:r>
            <a:r>
              <a:rPr sz="1200" dirty="0" smtClean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multimodaux</a:t>
            </a:r>
            <a:endParaRPr sz="12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246995754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/>
        </p:nvSpPr>
        <p:spPr>
          <a:xfrm>
            <a:off x="0" y="2063707"/>
            <a:ext cx="9144000" cy="623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10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/>
            </a:pPr>
            <a:r>
              <a:rPr lang="fr-FR" sz="3800" dirty="0" smtClean="0"/>
              <a:t>BILAN CO2 LOGISTIQUE</a:t>
            </a:r>
            <a:endParaRPr sz="3800" dirty="0"/>
          </a:p>
        </p:txBody>
      </p:sp>
      <p:sp>
        <p:nvSpPr>
          <p:cNvPr id="346" name="Shape 346"/>
          <p:cNvSpPr/>
          <p:nvPr/>
        </p:nvSpPr>
        <p:spPr>
          <a:xfrm>
            <a:off x="-677200" y="-1639355"/>
            <a:ext cx="2988219" cy="2988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>
              <a:alpha val="10481"/>
            </a:srgb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-818645" y="-1780800"/>
            <a:ext cx="3271109" cy="327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14300">
            <a:solidFill>
              <a:srgbClr val="53585F">
                <a:alpha val="104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525931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-677199" y="-1639355"/>
            <a:ext cx="2988219" cy="2988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>
              <a:alpha val="10481"/>
            </a:srgb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-818644" y="-1780800"/>
            <a:ext cx="3271109" cy="327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14300">
            <a:solidFill>
              <a:srgbClr val="53585F">
                <a:alpha val="104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564170" y="217999"/>
            <a:ext cx="3719266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10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 algn="l">
              <a:defRPr sz="1800"/>
            </a:pPr>
            <a:r>
              <a:rPr lang="fr-FR" sz="3600" dirty="0"/>
              <a:t>Bilan CO2 logistique</a:t>
            </a:r>
            <a:endParaRPr sz="3600" dirty="0"/>
          </a:p>
        </p:txBody>
      </p:sp>
      <p:sp>
        <p:nvSpPr>
          <p:cNvPr id="8" name="Shape 61"/>
          <p:cNvSpPr/>
          <p:nvPr/>
        </p:nvSpPr>
        <p:spPr>
          <a:xfrm>
            <a:off x="616622" y="823966"/>
            <a:ext cx="7050683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>
                <a:solidFill>
                  <a:srgbClr val="C83C2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fr-FR" dirty="0" smtClean="0">
                <a:solidFill>
                  <a:srgbClr val="1DA26B"/>
                </a:solidFill>
              </a:rPr>
              <a:t>Réaliser son bilan carbone ‘logistique + transport’ dans Carbontrack </a:t>
            </a:r>
            <a:r>
              <a:rPr lang="fr-FR" dirty="0">
                <a:solidFill>
                  <a:srgbClr val="1DA26B"/>
                </a:solidFill>
              </a:rPr>
              <a:t>!</a:t>
            </a:r>
            <a:endParaRPr dirty="0">
              <a:solidFill>
                <a:srgbClr val="1DA26B"/>
              </a:solidFill>
            </a:endParaRPr>
          </a:p>
        </p:txBody>
      </p:sp>
      <p:sp>
        <p:nvSpPr>
          <p:cNvPr id="9" name="Shape 255"/>
          <p:cNvSpPr>
            <a:spLocks noGrp="1"/>
          </p:cNvSpPr>
          <p:nvPr>
            <p:ph type="body" idx="1"/>
          </p:nvPr>
        </p:nvSpPr>
        <p:spPr>
          <a:xfrm>
            <a:off x="614624" y="1540356"/>
            <a:ext cx="3584176" cy="2315801"/>
          </a:xfrm>
          <a:prstGeom prst="rect">
            <a:avLst/>
          </a:prstGeom>
        </p:spPr>
        <p:txBody>
          <a:bodyPr anchor="t" anchorCtr="0">
            <a:noAutofit/>
          </a:bodyPr>
          <a:lstStyle/>
          <a:p>
            <a:pPr marL="0" indent="0" algn="just" defTabSz="229070">
              <a:spcBef>
                <a:spcPts val="1613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lang="fr-FR" sz="1100" dirty="0" smtClean="0">
                <a:solidFill>
                  <a:srgbClr val="606060"/>
                </a:solidFill>
              </a:rPr>
              <a:t>Construisez  </a:t>
            </a:r>
            <a:r>
              <a:rPr lang="fr-FR" sz="1100" dirty="0">
                <a:solidFill>
                  <a:srgbClr val="606060"/>
                </a:solidFill>
              </a:rPr>
              <a:t>des questionnaires de collecte d’information sur les scopes 1, 2 et 3 sur la base des facteurs </a:t>
            </a:r>
            <a:r>
              <a:rPr lang="fr-FR" sz="1100" dirty="0" smtClean="0">
                <a:solidFill>
                  <a:srgbClr val="606060"/>
                </a:solidFill>
              </a:rPr>
              <a:t>réglementaires </a:t>
            </a:r>
            <a:r>
              <a:rPr lang="fr-FR" sz="1100" dirty="0">
                <a:solidFill>
                  <a:srgbClr val="606060"/>
                </a:solidFill>
              </a:rPr>
              <a:t>;</a:t>
            </a:r>
          </a:p>
          <a:p>
            <a:pPr marL="0" indent="0" algn="just" defTabSz="229070">
              <a:spcBef>
                <a:spcPts val="1613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lang="fr-FR" sz="1100" dirty="0" smtClean="0">
                <a:solidFill>
                  <a:srgbClr val="606060"/>
                </a:solidFill>
              </a:rPr>
              <a:t>Organisez la</a:t>
            </a:r>
            <a:r>
              <a:rPr lang="is-IS" sz="1100" dirty="0" smtClean="0">
                <a:solidFill>
                  <a:srgbClr val="606060"/>
                </a:solidFill>
              </a:rPr>
              <a:t> </a:t>
            </a:r>
            <a:r>
              <a:rPr lang="is-IS" sz="1100" dirty="0">
                <a:solidFill>
                  <a:srgbClr val="606060"/>
                </a:solidFill>
              </a:rPr>
              <a:t>collecte </a:t>
            </a:r>
            <a:r>
              <a:rPr lang="is-IS" sz="1100" dirty="0" smtClean="0">
                <a:solidFill>
                  <a:srgbClr val="606060"/>
                </a:solidFill>
              </a:rPr>
              <a:t>des informations de manière périodique (mensuel, trimestriel,...) auprès de vos interlocuteurs logistiques ;</a:t>
            </a:r>
            <a:endParaRPr lang="is-IS" sz="1100" dirty="0">
              <a:solidFill>
                <a:srgbClr val="606060"/>
              </a:solidFill>
            </a:endParaRPr>
          </a:p>
          <a:p>
            <a:pPr marL="0" indent="0" algn="just" defTabSz="229070">
              <a:spcBef>
                <a:spcPts val="1613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lang="is-IS" sz="1100" dirty="0" smtClean="0">
                <a:solidFill>
                  <a:srgbClr val="606060"/>
                </a:solidFill>
              </a:rPr>
              <a:t>Gérez un </a:t>
            </a:r>
            <a:r>
              <a:rPr lang="is-IS" sz="1100" dirty="0">
                <a:solidFill>
                  <a:srgbClr val="606060"/>
                </a:solidFill>
              </a:rPr>
              <a:t>reporting des émissions de GES et des consommations (KWh, m3,...) en brut, par m2 d’entrepôt, par ETP, par palette mouvementée en </a:t>
            </a:r>
            <a:r>
              <a:rPr lang="is-IS" sz="1100" dirty="0" smtClean="0">
                <a:solidFill>
                  <a:srgbClr val="606060"/>
                </a:solidFill>
              </a:rPr>
              <a:t>entrepôt...</a:t>
            </a:r>
            <a:endParaRPr lang="is-IS" sz="1100" dirty="0">
              <a:solidFill>
                <a:srgbClr val="606060"/>
              </a:solidFill>
            </a:endParaRPr>
          </a:p>
        </p:txBody>
      </p:sp>
      <p:pic>
        <p:nvPicPr>
          <p:cNvPr id="7" name="Picture 6" descr="Capture d’écran 2016-01-26 à 17.42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940" y="1492973"/>
            <a:ext cx="4375267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15852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/>
        </p:nvSpPr>
        <p:spPr>
          <a:xfrm>
            <a:off x="-677200" y="-1639355"/>
            <a:ext cx="2988219" cy="2988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>
              <a:alpha val="10481"/>
            </a:srgb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-818645" y="-1780800"/>
            <a:ext cx="3271109" cy="327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14300">
            <a:solidFill>
              <a:srgbClr val="53585F">
                <a:alpha val="104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2" name="Oval 1"/>
          <p:cNvSpPr/>
          <p:nvPr/>
        </p:nvSpPr>
        <p:spPr>
          <a:xfrm>
            <a:off x="3829153" y="1325645"/>
            <a:ext cx="995202" cy="974401"/>
          </a:xfrm>
          <a:prstGeom prst="ellipse">
            <a:avLst/>
          </a:prstGeom>
          <a:solidFill>
            <a:srgbClr val="19AE88"/>
          </a:solidFill>
          <a:ln w="12700" cap="flat">
            <a:solidFill>
              <a:srgbClr val="19AE88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rtl="0" latinLnBrk="1" hangingPunct="0"/>
            <a:r>
              <a:rPr lang="fr-FR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4934325" y="2451964"/>
            <a:ext cx="995202" cy="974401"/>
          </a:xfrm>
          <a:prstGeom prst="ellipse">
            <a:avLst/>
          </a:prstGeom>
          <a:solidFill>
            <a:srgbClr val="19AE88"/>
          </a:solidFill>
          <a:ln w="12700" cap="flat">
            <a:solidFill>
              <a:srgbClr val="19AE88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rtl="0" latinLnBrk="1" hangingPunct="0"/>
            <a:r>
              <a:rPr lang="fr-FR" dirty="0" smtClean="0">
                <a:solidFill>
                  <a:srgbClr val="FFFFFF"/>
                </a:solidFill>
              </a:rPr>
              <a:t>2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829153" y="3496262"/>
            <a:ext cx="995202" cy="974401"/>
          </a:xfrm>
          <a:prstGeom prst="ellipse">
            <a:avLst/>
          </a:prstGeom>
          <a:solidFill>
            <a:srgbClr val="19AE88"/>
          </a:solidFill>
          <a:ln w="12700" cap="flat">
            <a:solidFill>
              <a:srgbClr val="19AE88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rtl="0" latinLnBrk="1" hangingPunct="0"/>
            <a:r>
              <a:rPr lang="fr-FR" dirty="0" smtClean="0">
                <a:solidFill>
                  <a:srgbClr val="FFFFFF"/>
                </a:solidFill>
              </a:rPr>
              <a:t>3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675200" y="2415313"/>
            <a:ext cx="995202" cy="974401"/>
          </a:xfrm>
          <a:prstGeom prst="ellipse">
            <a:avLst/>
          </a:prstGeom>
          <a:solidFill>
            <a:srgbClr val="19AE88"/>
          </a:solidFill>
          <a:ln w="12700" cap="flat">
            <a:solidFill>
              <a:srgbClr val="19AE88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rtl="0" latinLnBrk="1" hangingPunct="0"/>
            <a:r>
              <a:rPr lang="fr-FR" dirty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9" name="Shape 255"/>
          <p:cNvSpPr>
            <a:spLocks noGrp="1"/>
          </p:cNvSpPr>
          <p:nvPr>
            <p:ph type="body" idx="1"/>
          </p:nvPr>
        </p:nvSpPr>
        <p:spPr>
          <a:xfrm>
            <a:off x="2967619" y="992126"/>
            <a:ext cx="2828991" cy="667038"/>
          </a:xfrm>
          <a:prstGeom prst="rect">
            <a:avLst/>
          </a:prstGeom>
        </p:spPr>
        <p:txBody>
          <a:bodyPr anchor="t" anchorCtr="0">
            <a:noAutofit/>
          </a:bodyPr>
          <a:lstStyle/>
          <a:p>
            <a:pPr marL="0" indent="0" algn="ctr" defTabSz="229070">
              <a:spcBef>
                <a:spcPts val="1613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lang="fr-FR" sz="1400" dirty="0" smtClean="0">
                <a:solidFill>
                  <a:srgbClr val="606060"/>
                </a:solidFill>
              </a:rPr>
              <a:t>Sélection des </a:t>
            </a:r>
            <a:r>
              <a:rPr lang="fr-FR" sz="1400" dirty="0" err="1" smtClean="0">
                <a:solidFill>
                  <a:srgbClr val="606060"/>
                </a:solidFill>
              </a:rPr>
              <a:t>entitées</a:t>
            </a:r>
            <a:r>
              <a:rPr lang="fr-FR" sz="1400" dirty="0" smtClean="0">
                <a:solidFill>
                  <a:srgbClr val="606060"/>
                </a:solidFill>
              </a:rPr>
              <a:t> concernées</a:t>
            </a:r>
            <a:endParaRPr lang="fr-FR" sz="1400" dirty="0">
              <a:solidFill>
                <a:srgbClr val="606060"/>
              </a:solidFill>
            </a:endParaRPr>
          </a:p>
        </p:txBody>
      </p:sp>
      <p:sp>
        <p:nvSpPr>
          <p:cNvPr id="10" name="Shape 60"/>
          <p:cNvSpPr/>
          <p:nvPr/>
        </p:nvSpPr>
        <p:spPr>
          <a:xfrm>
            <a:off x="564170" y="217999"/>
            <a:ext cx="5886227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10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 algn="l">
              <a:defRPr sz="1800"/>
            </a:pPr>
            <a:r>
              <a:rPr lang="fr-FR" sz="3600" dirty="0" smtClean="0"/>
              <a:t>Cinématique de fonctionnement</a:t>
            </a:r>
          </a:p>
        </p:txBody>
      </p:sp>
      <p:sp>
        <p:nvSpPr>
          <p:cNvPr id="11" name="Shape 255"/>
          <p:cNvSpPr txBox="1">
            <a:spLocks/>
          </p:cNvSpPr>
          <p:nvPr/>
        </p:nvSpPr>
        <p:spPr>
          <a:xfrm>
            <a:off x="6033563" y="2680452"/>
            <a:ext cx="2014096" cy="745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>
            <a:lvl1pPr marL="0" indent="0" defTabSz="229070">
              <a:spcBef>
                <a:spcPts val="1613"/>
              </a:spcBef>
              <a:buSzTx/>
              <a:buNone/>
              <a:defRPr sz="1400">
                <a:solidFill>
                  <a:srgbClr val="606060"/>
                </a:solidFill>
              </a:defRPr>
            </a:lvl1pPr>
            <a:lvl2pPr marL="476184" indent="-238092">
              <a:spcBef>
                <a:spcPts val="2212"/>
              </a:spcBef>
              <a:buSzPct val="75000"/>
              <a:buChar char="•"/>
              <a:defRPr sz="1900"/>
            </a:lvl2pPr>
            <a:lvl3pPr marL="714276" indent="-238092">
              <a:spcBef>
                <a:spcPts val="2212"/>
              </a:spcBef>
              <a:buSzPct val="75000"/>
              <a:buChar char="•"/>
              <a:defRPr sz="1900"/>
            </a:lvl3pPr>
            <a:lvl4pPr marL="952368" indent="-238092">
              <a:spcBef>
                <a:spcPts val="2212"/>
              </a:spcBef>
              <a:buSzPct val="75000"/>
              <a:buChar char="•"/>
              <a:defRPr sz="1900"/>
            </a:lvl4pPr>
            <a:lvl5pPr marL="1190461" indent="-238092">
              <a:spcBef>
                <a:spcPts val="2212"/>
              </a:spcBef>
              <a:buSzPct val="75000"/>
              <a:buChar char="•"/>
              <a:defRPr sz="1900"/>
            </a:lvl5pPr>
            <a:lvl6pPr marL="1428553" indent="-238092">
              <a:spcBef>
                <a:spcPts val="2212"/>
              </a:spcBef>
              <a:buSzPct val="75000"/>
              <a:buChar char="•"/>
              <a:defRPr sz="1900"/>
            </a:lvl6pPr>
            <a:lvl7pPr marL="1666646" indent="-238092">
              <a:spcBef>
                <a:spcPts val="2212"/>
              </a:spcBef>
              <a:buSzPct val="75000"/>
              <a:buChar char="•"/>
              <a:defRPr sz="1900"/>
            </a:lvl7pPr>
            <a:lvl8pPr marL="1904738" indent="-238092">
              <a:spcBef>
                <a:spcPts val="2212"/>
              </a:spcBef>
              <a:buSzPct val="75000"/>
              <a:buChar char="•"/>
              <a:defRPr sz="1900"/>
            </a:lvl8pPr>
            <a:lvl9pPr marL="2142830" indent="-238092">
              <a:spcBef>
                <a:spcPts val="2212"/>
              </a:spcBef>
              <a:buSzPct val="75000"/>
              <a:buChar char="•"/>
              <a:defRPr sz="1900"/>
            </a:lvl9pPr>
          </a:lstStyle>
          <a:p>
            <a:r>
              <a:rPr lang="fr-FR" dirty="0"/>
              <a:t>Définir la campagne de </a:t>
            </a:r>
            <a:r>
              <a:rPr lang="fr-FR" dirty="0" smtClean="0"/>
              <a:t>collecte </a:t>
            </a:r>
            <a:r>
              <a:rPr lang="mr-IN" dirty="0" smtClean="0"/>
              <a:t>–</a:t>
            </a:r>
            <a:r>
              <a:rPr lang="fr-FR" dirty="0" smtClean="0"/>
              <a:t> Lancer la collecte</a:t>
            </a:r>
            <a:endParaRPr lang="fr-FR" dirty="0"/>
          </a:p>
        </p:txBody>
      </p:sp>
      <p:sp>
        <p:nvSpPr>
          <p:cNvPr id="12" name="Shape 255"/>
          <p:cNvSpPr txBox="1">
            <a:spLocks/>
          </p:cNvSpPr>
          <p:nvPr/>
        </p:nvSpPr>
        <p:spPr>
          <a:xfrm>
            <a:off x="3294808" y="4468698"/>
            <a:ext cx="2285722" cy="471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>
            <a:lvl1pPr marL="0" indent="0" defTabSz="229070">
              <a:spcBef>
                <a:spcPts val="1613"/>
              </a:spcBef>
              <a:buSzTx/>
              <a:buNone/>
              <a:defRPr sz="1400">
                <a:solidFill>
                  <a:srgbClr val="606060"/>
                </a:solidFill>
              </a:defRPr>
            </a:lvl1pPr>
            <a:lvl2pPr marL="476184" indent="-238092">
              <a:spcBef>
                <a:spcPts val="2212"/>
              </a:spcBef>
              <a:buSzPct val="75000"/>
              <a:buChar char="•"/>
              <a:defRPr sz="1900"/>
            </a:lvl2pPr>
            <a:lvl3pPr marL="714276" indent="-238092">
              <a:spcBef>
                <a:spcPts val="2212"/>
              </a:spcBef>
              <a:buSzPct val="75000"/>
              <a:buChar char="•"/>
              <a:defRPr sz="1900"/>
            </a:lvl3pPr>
            <a:lvl4pPr marL="952368" indent="-238092">
              <a:spcBef>
                <a:spcPts val="2212"/>
              </a:spcBef>
              <a:buSzPct val="75000"/>
              <a:buChar char="•"/>
              <a:defRPr sz="1900"/>
            </a:lvl4pPr>
            <a:lvl5pPr marL="1190461" indent="-238092">
              <a:spcBef>
                <a:spcPts val="2212"/>
              </a:spcBef>
              <a:buSzPct val="75000"/>
              <a:buChar char="•"/>
              <a:defRPr sz="1900"/>
            </a:lvl5pPr>
            <a:lvl6pPr marL="1428553" indent="-238092">
              <a:spcBef>
                <a:spcPts val="2212"/>
              </a:spcBef>
              <a:buSzPct val="75000"/>
              <a:buChar char="•"/>
              <a:defRPr sz="1900"/>
            </a:lvl6pPr>
            <a:lvl7pPr marL="1666646" indent="-238092">
              <a:spcBef>
                <a:spcPts val="2212"/>
              </a:spcBef>
              <a:buSzPct val="75000"/>
              <a:buChar char="•"/>
              <a:defRPr sz="1900"/>
            </a:lvl7pPr>
            <a:lvl8pPr marL="1904738" indent="-238092">
              <a:spcBef>
                <a:spcPts val="2212"/>
              </a:spcBef>
              <a:buSzPct val="75000"/>
              <a:buChar char="•"/>
              <a:defRPr sz="1900"/>
            </a:lvl8pPr>
            <a:lvl9pPr marL="2142830" indent="-238092">
              <a:spcBef>
                <a:spcPts val="2212"/>
              </a:spcBef>
              <a:buSzPct val="75000"/>
              <a:buChar char="•"/>
              <a:defRPr sz="1900"/>
            </a:lvl9pPr>
          </a:lstStyle>
          <a:p>
            <a:r>
              <a:rPr lang="fr-FR" dirty="0"/>
              <a:t>Collecter </a:t>
            </a:r>
            <a:r>
              <a:rPr lang="fr-FR" dirty="0" smtClean="0"/>
              <a:t>des données</a:t>
            </a:r>
            <a:endParaRPr lang="fr-FR" dirty="0"/>
          </a:p>
        </p:txBody>
      </p:sp>
      <p:sp>
        <p:nvSpPr>
          <p:cNvPr id="13" name="Shape 255"/>
          <p:cNvSpPr txBox="1">
            <a:spLocks/>
          </p:cNvSpPr>
          <p:nvPr/>
        </p:nvSpPr>
        <p:spPr>
          <a:xfrm>
            <a:off x="564170" y="2415313"/>
            <a:ext cx="2285722" cy="471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>
            <a:lvl1pPr marL="0" indent="0" defTabSz="229070">
              <a:spcBef>
                <a:spcPts val="1613"/>
              </a:spcBef>
              <a:buSzTx/>
              <a:buNone/>
              <a:defRPr sz="1400">
                <a:solidFill>
                  <a:srgbClr val="606060"/>
                </a:solidFill>
              </a:defRPr>
            </a:lvl1pPr>
            <a:lvl2pPr marL="476184" indent="-238092">
              <a:spcBef>
                <a:spcPts val="2212"/>
              </a:spcBef>
              <a:buSzPct val="75000"/>
              <a:buChar char="•"/>
              <a:defRPr sz="1900"/>
            </a:lvl2pPr>
            <a:lvl3pPr marL="714276" indent="-238092">
              <a:spcBef>
                <a:spcPts val="2212"/>
              </a:spcBef>
              <a:buSzPct val="75000"/>
              <a:buChar char="•"/>
              <a:defRPr sz="1900"/>
            </a:lvl3pPr>
            <a:lvl4pPr marL="952368" indent="-238092">
              <a:spcBef>
                <a:spcPts val="2212"/>
              </a:spcBef>
              <a:buSzPct val="75000"/>
              <a:buChar char="•"/>
              <a:defRPr sz="1900"/>
            </a:lvl4pPr>
            <a:lvl5pPr marL="1190461" indent="-238092">
              <a:spcBef>
                <a:spcPts val="2212"/>
              </a:spcBef>
              <a:buSzPct val="75000"/>
              <a:buChar char="•"/>
              <a:defRPr sz="1900"/>
            </a:lvl5pPr>
            <a:lvl6pPr marL="1428553" indent="-238092">
              <a:spcBef>
                <a:spcPts val="2212"/>
              </a:spcBef>
              <a:buSzPct val="75000"/>
              <a:buChar char="•"/>
              <a:defRPr sz="1900"/>
            </a:lvl6pPr>
            <a:lvl7pPr marL="1666646" indent="-238092">
              <a:spcBef>
                <a:spcPts val="2212"/>
              </a:spcBef>
              <a:buSzPct val="75000"/>
              <a:buChar char="•"/>
              <a:defRPr sz="1900"/>
            </a:lvl7pPr>
            <a:lvl8pPr marL="1904738" indent="-238092">
              <a:spcBef>
                <a:spcPts val="2212"/>
              </a:spcBef>
              <a:buSzPct val="75000"/>
              <a:buChar char="•"/>
              <a:defRPr sz="1900"/>
            </a:lvl8pPr>
            <a:lvl9pPr marL="2142830" indent="-238092">
              <a:spcBef>
                <a:spcPts val="2212"/>
              </a:spcBef>
              <a:buSzPct val="75000"/>
              <a:buChar char="•"/>
              <a:defRPr sz="1900"/>
            </a:lvl9pPr>
          </a:lstStyle>
          <a:p>
            <a:r>
              <a:rPr lang="fr-FR" dirty="0" smtClean="0"/>
              <a:t>Analyse et restitution</a:t>
            </a:r>
            <a:endParaRPr lang="fr-FR" dirty="0"/>
          </a:p>
        </p:txBody>
      </p:sp>
      <p:cxnSp>
        <p:nvCxnSpPr>
          <p:cNvPr id="4" name="Curved Connector 3"/>
          <p:cNvCxnSpPr>
            <a:stCxn id="2" idx="5"/>
            <a:endCxn id="6" idx="1"/>
          </p:cNvCxnSpPr>
          <p:nvPr/>
        </p:nvCxnSpPr>
        <p:spPr>
          <a:xfrm rot="16200000" flipH="1">
            <a:off x="4660683" y="2175276"/>
            <a:ext cx="437314" cy="401458"/>
          </a:xfrm>
          <a:prstGeom prst="curvedConnector3">
            <a:avLst/>
          </a:prstGeom>
          <a:noFill/>
          <a:ln w="25400" cap="flat">
            <a:solidFill>
              <a:srgbClr val="19AE88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Curved Connector 13"/>
          <p:cNvCxnSpPr>
            <a:stCxn id="6" idx="3"/>
            <a:endCxn id="7" idx="7"/>
          </p:cNvCxnSpPr>
          <p:nvPr/>
        </p:nvCxnSpPr>
        <p:spPr>
          <a:xfrm rot="5400000">
            <a:off x="4701694" y="3260584"/>
            <a:ext cx="355293" cy="401458"/>
          </a:xfrm>
          <a:prstGeom prst="curvedConnector3">
            <a:avLst/>
          </a:prstGeom>
          <a:noFill/>
          <a:ln w="25400" cap="flat">
            <a:solidFill>
              <a:srgbClr val="19AE88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Curved Connector 15"/>
          <p:cNvCxnSpPr>
            <a:endCxn id="8" idx="5"/>
          </p:cNvCxnSpPr>
          <p:nvPr/>
        </p:nvCxnSpPr>
        <p:spPr>
          <a:xfrm rot="16200000" flipV="1">
            <a:off x="3400328" y="3371346"/>
            <a:ext cx="553156" cy="304495"/>
          </a:xfrm>
          <a:prstGeom prst="curvedConnector3">
            <a:avLst/>
          </a:prstGeom>
          <a:noFill/>
          <a:ln w="25400" cap="flat">
            <a:solidFill>
              <a:srgbClr val="19AE88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Curved Connector 17"/>
          <p:cNvCxnSpPr>
            <a:endCxn id="2" idx="3"/>
          </p:cNvCxnSpPr>
          <p:nvPr/>
        </p:nvCxnSpPr>
        <p:spPr>
          <a:xfrm flipV="1">
            <a:off x="3393161" y="2157348"/>
            <a:ext cx="581736" cy="294616"/>
          </a:xfrm>
          <a:prstGeom prst="curvedConnector2">
            <a:avLst/>
          </a:prstGeom>
          <a:noFill/>
          <a:ln w="25400" cap="flat">
            <a:solidFill>
              <a:srgbClr val="19AE88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Oval 21"/>
          <p:cNvSpPr/>
          <p:nvPr/>
        </p:nvSpPr>
        <p:spPr>
          <a:xfrm>
            <a:off x="430086" y="4284544"/>
            <a:ext cx="616076" cy="655241"/>
          </a:xfrm>
          <a:prstGeom prst="ellipse">
            <a:avLst/>
          </a:prstGeom>
          <a:solidFill>
            <a:srgbClr val="19AE88"/>
          </a:solidFill>
          <a:ln w="12700" cap="flat">
            <a:solidFill>
              <a:srgbClr val="19AE88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rtl="0" latinLnBrk="1" hangingPunct="0"/>
            <a:r>
              <a:rPr lang="fr-FR" sz="14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23" name="Shape 255"/>
          <p:cNvSpPr txBox="1">
            <a:spLocks/>
          </p:cNvSpPr>
          <p:nvPr/>
        </p:nvSpPr>
        <p:spPr>
          <a:xfrm>
            <a:off x="1046162" y="4468698"/>
            <a:ext cx="2285722" cy="471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>
            <a:lvl1pPr marL="0" indent="0" defTabSz="229070">
              <a:spcBef>
                <a:spcPts val="1613"/>
              </a:spcBef>
              <a:buSzTx/>
              <a:buNone/>
              <a:defRPr sz="1400">
                <a:solidFill>
                  <a:srgbClr val="606060"/>
                </a:solidFill>
              </a:defRPr>
            </a:lvl1pPr>
            <a:lvl2pPr marL="476184" indent="-238092">
              <a:spcBef>
                <a:spcPts val="2212"/>
              </a:spcBef>
              <a:buSzPct val="75000"/>
              <a:buChar char="•"/>
              <a:defRPr sz="1900"/>
            </a:lvl2pPr>
            <a:lvl3pPr marL="714276" indent="-238092">
              <a:spcBef>
                <a:spcPts val="2212"/>
              </a:spcBef>
              <a:buSzPct val="75000"/>
              <a:buChar char="•"/>
              <a:defRPr sz="1900"/>
            </a:lvl3pPr>
            <a:lvl4pPr marL="952368" indent="-238092">
              <a:spcBef>
                <a:spcPts val="2212"/>
              </a:spcBef>
              <a:buSzPct val="75000"/>
              <a:buChar char="•"/>
              <a:defRPr sz="1900"/>
            </a:lvl4pPr>
            <a:lvl5pPr marL="1190461" indent="-238092">
              <a:spcBef>
                <a:spcPts val="2212"/>
              </a:spcBef>
              <a:buSzPct val="75000"/>
              <a:buChar char="•"/>
              <a:defRPr sz="1900"/>
            </a:lvl5pPr>
            <a:lvl6pPr marL="1428553" indent="-238092">
              <a:spcBef>
                <a:spcPts val="2212"/>
              </a:spcBef>
              <a:buSzPct val="75000"/>
              <a:buChar char="•"/>
              <a:defRPr sz="1900"/>
            </a:lvl6pPr>
            <a:lvl7pPr marL="1666646" indent="-238092">
              <a:spcBef>
                <a:spcPts val="2212"/>
              </a:spcBef>
              <a:buSzPct val="75000"/>
              <a:buChar char="•"/>
              <a:defRPr sz="1900"/>
            </a:lvl7pPr>
            <a:lvl8pPr marL="1904738" indent="-238092">
              <a:spcBef>
                <a:spcPts val="2212"/>
              </a:spcBef>
              <a:buSzPct val="75000"/>
              <a:buChar char="•"/>
              <a:defRPr sz="1900"/>
            </a:lvl8pPr>
            <a:lvl9pPr marL="2142830" indent="-238092">
              <a:spcBef>
                <a:spcPts val="2212"/>
              </a:spcBef>
              <a:buSzPct val="75000"/>
              <a:buChar char="•"/>
              <a:defRPr sz="1900"/>
            </a:lvl9pPr>
          </a:lstStyle>
          <a:p>
            <a:r>
              <a:rPr lang="fr-FR" dirty="0" smtClean="0"/>
              <a:t>Paramétrage des FE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9883148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-677199" y="-1639355"/>
            <a:ext cx="2988219" cy="2988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>
              <a:alpha val="10481"/>
            </a:srgb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-818644" y="-1780800"/>
            <a:ext cx="3271109" cy="327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14300">
            <a:solidFill>
              <a:srgbClr val="53585F">
                <a:alpha val="104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564170" y="217999"/>
            <a:ext cx="2882280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10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 algn="l">
              <a:defRPr sz="1800"/>
            </a:pPr>
            <a:r>
              <a:rPr lang="fr-FR" sz="3600" dirty="0" smtClean="0"/>
              <a:t>Bilan logistique</a:t>
            </a:r>
            <a:endParaRPr sz="3600" dirty="0"/>
          </a:p>
        </p:txBody>
      </p:sp>
      <p:sp>
        <p:nvSpPr>
          <p:cNvPr id="8" name="Shape 61"/>
          <p:cNvSpPr/>
          <p:nvPr/>
        </p:nvSpPr>
        <p:spPr>
          <a:xfrm>
            <a:off x="616622" y="823966"/>
            <a:ext cx="3425555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>
                <a:solidFill>
                  <a:srgbClr val="C83C2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is-IS" dirty="0" smtClean="0">
                <a:solidFill>
                  <a:srgbClr val="1DA26B"/>
                </a:solidFill>
              </a:rPr>
              <a:t>Gestion des facteurs d’émissions</a:t>
            </a:r>
            <a:endParaRPr dirty="0">
              <a:solidFill>
                <a:srgbClr val="1DA26B"/>
              </a:solidFill>
            </a:endParaRPr>
          </a:p>
        </p:txBody>
      </p:sp>
      <p:pic>
        <p:nvPicPr>
          <p:cNvPr id="5" name="Picture 4" descr="Capture d’écran 2017-01-31 à 09.26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780"/>
            <a:ext cx="9144000" cy="366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51946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-677199" y="-1639355"/>
            <a:ext cx="2988219" cy="2988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>
              <a:alpha val="10481"/>
            </a:srgb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-818644" y="-1780800"/>
            <a:ext cx="3271109" cy="327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14300">
            <a:solidFill>
              <a:srgbClr val="53585F">
                <a:alpha val="104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564170" y="217999"/>
            <a:ext cx="2882280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10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 algn="l">
              <a:defRPr sz="1800"/>
            </a:pPr>
            <a:r>
              <a:rPr lang="fr-FR" sz="3600" dirty="0" smtClean="0"/>
              <a:t>Bilan logistique</a:t>
            </a:r>
            <a:endParaRPr sz="3600" dirty="0"/>
          </a:p>
        </p:txBody>
      </p:sp>
      <p:sp>
        <p:nvSpPr>
          <p:cNvPr id="8" name="Shape 61"/>
          <p:cNvSpPr/>
          <p:nvPr/>
        </p:nvSpPr>
        <p:spPr>
          <a:xfrm>
            <a:off x="616622" y="823966"/>
            <a:ext cx="5902382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>
                <a:solidFill>
                  <a:srgbClr val="C83C2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is-IS" dirty="0" smtClean="0">
                <a:solidFill>
                  <a:srgbClr val="1DA26B"/>
                </a:solidFill>
              </a:rPr>
              <a:t>Sélectionner les entitées concernées (Votre organisation)</a:t>
            </a:r>
            <a:endParaRPr dirty="0">
              <a:solidFill>
                <a:srgbClr val="1DA26B"/>
              </a:solidFill>
            </a:endParaRPr>
          </a:p>
        </p:txBody>
      </p:sp>
      <p:pic>
        <p:nvPicPr>
          <p:cNvPr id="3" name="Picture 2" descr="Capture d’écran 2017-01-31 à 09.19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2" y="1139436"/>
            <a:ext cx="8957797" cy="398827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317096" y="3373719"/>
            <a:ext cx="1649190" cy="1336220"/>
          </a:xfrm>
          <a:prstGeom prst="ellipse">
            <a:avLst/>
          </a:prstGeom>
          <a:noFill/>
          <a:ln w="127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2867353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-677199" y="-1639355"/>
            <a:ext cx="2988219" cy="2988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>
              <a:alpha val="10481"/>
            </a:srgb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-818644" y="-1780800"/>
            <a:ext cx="3271109" cy="327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14300">
            <a:solidFill>
              <a:srgbClr val="53585F">
                <a:alpha val="104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564170" y="217999"/>
            <a:ext cx="2882280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10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 algn="l">
              <a:defRPr sz="1800"/>
            </a:pPr>
            <a:r>
              <a:rPr lang="fr-FR" sz="3600" dirty="0" smtClean="0"/>
              <a:t>Bilan logistique</a:t>
            </a:r>
            <a:endParaRPr sz="3600" dirty="0"/>
          </a:p>
        </p:txBody>
      </p:sp>
      <p:sp>
        <p:nvSpPr>
          <p:cNvPr id="8" name="Shape 61"/>
          <p:cNvSpPr/>
          <p:nvPr/>
        </p:nvSpPr>
        <p:spPr>
          <a:xfrm>
            <a:off x="616622" y="823966"/>
            <a:ext cx="7743518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>
                <a:solidFill>
                  <a:srgbClr val="C83C2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is-IS" dirty="0" smtClean="0">
                <a:solidFill>
                  <a:srgbClr val="1DA26B"/>
                </a:solidFill>
              </a:rPr>
              <a:t>Structurer la campagne de collecte : Organiser -&gt; Collecte des données log</a:t>
            </a:r>
            <a:endParaRPr dirty="0">
              <a:solidFill>
                <a:srgbClr val="1DA26B"/>
              </a:solidFill>
            </a:endParaRPr>
          </a:p>
        </p:txBody>
      </p:sp>
      <p:pic>
        <p:nvPicPr>
          <p:cNvPr id="2" name="Picture 1" descr="Capture d’écran 2017-01-31 à 09.24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68" y="1205776"/>
            <a:ext cx="7684372" cy="3851848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492501" y="132675"/>
            <a:ext cx="2293702" cy="602034"/>
          </a:xfrm>
          <a:prstGeom prst="wedgeRectCallout">
            <a:avLst>
              <a:gd name="adj1" fmla="val -18708"/>
              <a:gd name="adj2" fmla="val 290667"/>
            </a:avLst>
          </a:prstGeom>
          <a:solidFill>
            <a:srgbClr val="19AE88"/>
          </a:solidFill>
          <a:ln w="12700" cap="flat">
            <a:solidFill>
              <a:srgbClr val="19AE88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rtl="0" latinLnBrk="1" hangingPunct="0"/>
            <a:r>
              <a:rPr lang="fr-FR" sz="1000" dirty="0" smtClean="0">
                <a:solidFill>
                  <a:srgbClr val="FFFFFF"/>
                </a:solidFill>
              </a:rPr>
              <a:t>Modifier la période d’envoi pour une </a:t>
            </a:r>
          </a:p>
          <a:p>
            <a:pPr defTabSz="825500" rtl="0" latinLnBrk="1" hangingPunct="0"/>
            <a:r>
              <a:rPr lang="fr-FR" sz="1000" dirty="0" smtClean="0">
                <a:solidFill>
                  <a:srgbClr val="FFFFFF"/>
                </a:solidFill>
              </a:rPr>
              <a:t>campagne sur une année antérieure </a:t>
            </a:r>
            <a:endParaRPr lang="fr-FR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659843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-677199" y="-1639355"/>
            <a:ext cx="2988219" cy="2988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>
              <a:alpha val="10481"/>
            </a:srgb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-818644" y="-1780800"/>
            <a:ext cx="3271109" cy="327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14300">
            <a:solidFill>
              <a:srgbClr val="53585F">
                <a:alpha val="104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564170" y="217999"/>
            <a:ext cx="2882280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10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 algn="l">
              <a:defRPr sz="1800"/>
            </a:pPr>
            <a:r>
              <a:rPr lang="fr-FR" sz="3600" dirty="0" smtClean="0"/>
              <a:t>Bilan logistique</a:t>
            </a:r>
            <a:endParaRPr sz="3600" dirty="0"/>
          </a:p>
        </p:txBody>
      </p:sp>
      <p:sp>
        <p:nvSpPr>
          <p:cNvPr id="8" name="Shape 61"/>
          <p:cNvSpPr/>
          <p:nvPr/>
        </p:nvSpPr>
        <p:spPr>
          <a:xfrm>
            <a:off x="616622" y="823966"/>
            <a:ext cx="6946904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>
                <a:solidFill>
                  <a:srgbClr val="C83C2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is-IS" dirty="0" smtClean="0">
                <a:solidFill>
                  <a:srgbClr val="1DA26B"/>
                </a:solidFill>
              </a:rPr>
              <a:t>Saisie des informations : Calculer -&gt; Saisie du bilan carbone</a:t>
            </a:r>
            <a:endParaRPr dirty="0">
              <a:solidFill>
                <a:srgbClr val="1DA26B"/>
              </a:solidFill>
            </a:endParaRPr>
          </a:p>
        </p:txBody>
      </p:sp>
      <p:pic>
        <p:nvPicPr>
          <p:cNvPr id="3" name="Picture 2" descr="Capture d’écran 2017-01-31 à 09.47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90" y="1263572"/>
            <a:ext cx="7336774" cy="371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80667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-677199" y="-1639355"/>
            <a:ext cx="2988219" cy="2988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>
              <a:alpha val="10481"/>
            </a:srgb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-818644" y="-1780800"/>
            <a:ext cx="3271109" cy="327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14300">
            <a:solidFill>
              <a:srgbClr val="53585F">
                <a:alpha val="104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564170" y="217999"/>
            <a:ext cx="2882280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10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 algn="l">
              <a:defRPr sz="1800"/>
            </a:pPr>
            <a:r>
              <a:rPr lang="fr-FR" sz="3600" dirty="0" smtClean="0"/>
              <a:t>Bilan logistique</a:t>
            </a:r>
            <a:endParaRPr sz="3600" dirty="0"/>
          </a:p>
        </p:txBody>
      </p:sp>
      <p:sp>
        <p:nvSpPr>
          <p:cNvPr id="8" name="Shape 61"/>
          <p:cNvSpPr/>
          <p:nvPr/>
        </p:nvSpPr>
        <p:spPr>
          <a:xfrm>
            <a:off x="616622" y="823966"/>
            <a:ext cx="6946904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>
                <a:solidFill>
                  <a:srgbClr val="C83C2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is-IS" dirty="0" smtClean="0">
                <a:solidFill>
                  <a:srgbClr val="1DA26B"/>
                </a:solidFill>
              </a:rPr>
              <a:t>Bilan CO2 : Analyse -&gt; Reporting Logistique</a:t>
            </a:r>
            <a:endParaRPr dirty="0">
              <a:solidFill>
                <a:srgbClr val="1DA26B"/>
              </a:solidFill>
            </a:endParaRPr>
          </a:p>
        </p:txBody>
      </p:sp>
      <p:pic>
        <p:nvPicPr>
          <p:cNvPr id="2" name="Picture 1" descr="Capture d’écran 2017-01-31 à 09.48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329" y="1348864"/>
            <a:ext cx="6764996" cy="333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07778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/>
        </p:nvSpPr>
        <p:spPr>
          <a:xfrm>
            <a:off x="0" y="1909819"/>
            <a:ext cx="9144000" cy="931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10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/>
            </a:pPr>
            <a:r>
              <a:rPr lang="fr-FR" sz="3800" dirty="0" smtClean="0"/>
              <a:t>PILOTAGE RSE TRANSPORTEURS</a:t>
            </a:r>
          </a:p>
          <a:p>
            <a:pPr lvl="0">
              <a:defRPr sz="1800"/>
            </a:pPr>
            <a:r>
              <a:rPr lang="fr-FR" sz="2000" dirty="0" smtClean="0"/>
              <a:t>&amp; valeurs de niveau 2 - 3</a:t>
            </a:r>
            <a:endParaRPr sz="2000" dirty="0"/>
          </a:p>
        </p:txBody>
      </p:sp>
      <p:sp>
        <p:nvSpPr>
          <p:cNvPr id="346" name="Shape 346"/>
          <p:cNvSpPr/>
          <p:nvPr/>
        </p:nvSpPr>
        <p:spPr>
          <a:xfrm>
            <a:off x="-677200" y="-1639355"/>
            <a:ext cx="2988219" cy="2988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>
              <a:alpha val="10481"/>
            </a:srgb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-818645" y="-1780800"/>
            <a:ext cx="3271109" cy="327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14300">
            <a:solidFill>
              <a:srgbClr val="53585F">
                <a:alpha val="104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955738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-362874" y="-1534580"/>
            <a:ext cx="2988219" cy="2988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>
              <a:alpha val="39993"/>
            </a:srgb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-504319" y="-1676025"/>
            <a:ext cx="3271109" cy="327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14300">
            <a:solidFill>
              <a:srgbClr val="53585F">
                <a:alpha val="39993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538509" y="2057562"/>
            <a:ext cx="3893791" cy="1423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lvl="0" algn="l">
              <a:defRPr sz="1800"/>
            </a:pPr>
            <a:r>
              <a:rPr lang="fr-FR" sz="3000" b="1" dirty="0">
                <a:solidFill>
                  <a:srgbClr val="1DA26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Carbontrack© le pilotage RSE de la </a:t>
            </a:r>
            <a:r>
              <a:rPr lang="fr-FR" sz="3000" b="1" dirty="0" err="1">
                <a:solidFill>
                  <a:srgbClr val="1DA26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Supply</a:t>
            </a:r>
            <a:r>
              <a:rPr lang="fr-FR" sz="3000" b="1" dirty="0">
                <a:solidFill>
                  <a:srgbClr val="1DA26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Chain</a:t>
            </a:r>
            <a:endParaRPr sz="3000" b="1" dirty="0">
              <a:solidFill>
                <a:srgbClr val="1DA26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 descr="logo_green_rou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09" y="3705702"/>
            <a:ext cx="2064076" cy="680772"/>
          </a:xfrm>
          <a:prstGeom prst="rect">
            <a:avLst/>
          </a:prstGeom>
        </p:spPr>
      </p:pic>
      <p:pic>
        <p:nvPicPr>
          <p:cNvPr id="7" name="image_titr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56384" y="608133"/>
            <a:ext cx="3778342" cy="3778343"/>
          </a:xfrm>
          <a:prstGeom prst="rect">
            <a:avLst/>
          </a:prstGeom>
          <a:ln w="12700">
            <a:miter lim="400000"/>
          </a:ln>
          <a:effectLst>
            <a:outerShdw blurRad="241300" dist="422546" dir="2803402" rotWithShape="0">
              <a:srgbClr val="000000">
                <a:alpha val="35606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3956701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-677199" y="-1639355"/>
            <a:ext cx="2988219" cy="2988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>
              <a:alpha val="10481"/>
            </a:srgb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-818644" y="-1780800"/>
            <a:ext cx="3271109" cy="327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14300">
            <a:solidFill>
              <a:srgbClr val="53585F">
                <a:alpha val="104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564170" y="217999"/>
            <a:ext cx="5043762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10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 algn="l">
              <a:defRPr sz="1800"/>
            </a:pPr>
            <a:r>
              <a:rPr lang="fr-FR" sz="3600" dirty="0"/>
              <a:t>Pilotage RSE Transporteurs</a:t>
            </a:r>
            <a:endParaRPr sz="3600" dirty="0"/>
          </a:p>
        </p:txBody>
      </p:sp>
      <p:sp>
        <p:nvSpPr>
          <p:cNvPr id="8" name="Shape 61"/>
          <p:cNvSpPr/>
          <p:nvPr/>
        </p:nvSpPr>
        <p:spPr>
          <a:xfrm>
            <a:off x="616621" y="823966"/>
            <a:ext cx="7556756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>
                <a:solidFill>
                  <a:srgbClr val="C83C2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fr-FR" dirty="0" smtClean="0">
                <a:solidFill>
                  <a:srgbClr val="1DA26B"/>
                </a:solidFill>
              </a:rPr>
              <a:t>Suivre les actions RSE de ses sous-traitants transports dans Carbontrack</a:t>
            </a:r>
            <a:endParaRPr dirty="0">
              <a:solidFill>
                <a:srgbClr val="1DA26B"/>
              </a:solidFill>
            </a:endParaRPr>
          </a:p>
        </p:txBody>
      </p:sp>
      <p:sp>
        <p:nvSpPr>
          <p:cNvPr id="9" name="Shape 255"/>
          <p:cNvSpPr>
            <a:spLocks noGrp="1"/>
          </p:cNvSpPr>
          <p:nvPr>
            <p:ph type="body" idx="1"/>
          </p:nvPr>
        </p:nvSpPr>
        <p:spPr>
          <a:xfrm>
            <a:off x="614624" y="1492974"/>
            <a:ext cx="3603132" cy="2997200"/>
          </a:xfrm>
          <a:prstGeom prst="rect">
            <a:avLst/>
          </a:prstGeom>
        </p:spPr>
        <p:txBody>
          <a:bodyPr anchor="t" anchorCtr="0">
            <a:normAutofit fontScale="70000" lnSpcReduction="20000"/>
          </a:bodyPr>
          <a:lstStyle/>
          <a:p>
            <a:pPr marL="0" indent="0" algn="just" defTabSz="229070">
              <a:lnSpc>
                <a:spcPct val="120000"/>
              </a:lnSpc>
              <a:spcBef>
                <a:spcPts val="1013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lang="is-IS" sz="1600" dirty="0">
                <a:solidFill>
                  <a:srgbClr val="606060"/>
                </a:solidFill>
              </a:rPr>
              <a:t>Carbontrack permet </a:t>
            </a:r>
            <a:r>
              <a:rPr lang="is-IS" sz="1600" dirty="0" smtClean="0">
                <a:solidFill>
                  <a:srgbClr val="606060"/>
                </a:solidFill>
              </a:rPr>
              <a:t>:</a:t>
            </a:r>
            <a:endParaRPr lang="is-IS" sz="1600" dirty="0">
              <a:solidFill>
                <a:srgbClr val="606060"/>
              </a:solidFill>
            </a:endParaRPr>
          </a:p>
          <a:p>
            <a:pPr algn="just" defTabSz="229070">
              <a:lnSpc>
                <a:spcPct val="120000"/>
              </a:lnSpc>
              <a:spcBef>
                <a:spcPts val="1013"/>
              </a:spcBef>
              <a:buSzTx/>
              <a:buFontTx/>
              <a:buChar char="-"/>
              <a:defRPr sz="1800">
                <a:solidFill>
                  <a:srgbClr val="000000"/>
                </a:solidFill>
              </a:defRPr>
            </a:pPr>
            <a:r>
              <a:rPr lang="fr-FR" sz="1600" dirty="0">
                <a:solidFill>
                  <a:srgbClr val="606060"/>
                </a:solidFill>
              </a:rPr>
              <a:t>De </a:t>
            </a:r>
            <a:r>
              <a:rPr lang="fr-FR" sz="1600" b="1" dirty="0">
                <a:solidFill>
                  <a:srgbClr val="606060"/>
                </a:solidFill>
              </a:rPr>
              <a:t>concevoir des questionnaires de collecte d’information </a:t>
            </a:r>
            <a:r>
              <a:rPr lang="fr-FR" sz="1600" b="1" dirty="0" smtClean="0">
                <a:solidFill>
                  <a:srgbClr val="606060"/>
                </a:solidFill>
              </a:rPr>
              <a:t>sur </a:t>
            </a:r>
            <a:r>
              <a:rPr lang="fr-FR" sz="1600" b="1" dirty="0">
                <a:solidFill>
                  <a:srgbClr val="606060"/>
                </a:solidFill>
              </a:rPr>
              <a:t>le suivi d’une politique RSE</a:t>
            </a:r>
            <a:r>
              <a:rPr lang="fr-FR" sz="1600" dirty="0">
                <a:solidFill>
                  <a:srgbClr val="606060"/>
                </a:solidFill>
              </a:rPr>
              <a:t> par le transporteur (charte ADEME, </a:t>
            </a:r>
            <a:r>
              <a:rPr lang="fr-FR" sz="1600" dirty="0" smtClean="0">
                <a:solidFill>
                  <a:srgbClr val="606060"/>
                </a:solidFill>
              </a:rPr>
              <a:t>Lean &amp; Green,</a:t>
            </a:r>
            <a:r>
              <a:rPr lang="is-IS" sz="1600" dirty="0">
                <a:solidFill>
                  <a:srgbClr val="606060"/>
                </a:solidFill>
              </a:rPr>
              <a:t>…</a:t>
            </a:r>
            <a:r>
              <a:rPr lang="fr-FR" sz="1600" dirty="0">
                <a:solidFill>
                  <a:srgbClr val="606060"/>
                </a:solidFill>
              </a:rPr>
              <a:t> </a:t>
            </a:r>
            <a:r>
              <a:rPr lang="fr-FR" sz="1600" dirty="0" smtClean="0">
                <a:solidFill>
                  <a:srgbClr val="606060"/>
                </a:solidFill>
              </a:rPr>
              <a:t>) et de collecter des informations sur le calcul CO2 des opérations qui lui sont confiées ;</a:t>
            </a:r>
            <a:endParaRPr lang="fr-FR" sz="1600" dirty="0">
              <a:solidFill>
                <a:srgbClr val="606060"/>
              </a:solidFill>
            </a:endParaRPr>
          </a:p>
          <a:p>
            <a:pPr algn="just" defTabSz="229070">
              <a:lnSpc>
                <a:spcPct val="120000"/>
              </a:lnSpc>
              <a:spcBef>
                <a:spcPts val="1013"/>
              </a:spcBef>
              <a:buSzTx/>
              <a:buFontTx/>
              <a:buChar char="-"/>
              <a:defRPr sz="1800">
                <a:solidFill>
                  <a:srgbClr val="000000"/>
                </a:solidFill>
              </a:defRPr>
            </a:pPr>
            <a:r>
              <a:rPr lang="fr-FR" sz="1600" dirty="0">
                <a:solidFill>
                  <a:srgbClr val="606060"/>
                </a:solidFill>
              </a:rPr>
              <a:t>D’organiser l’envoi régulier des questionnaires auprès des transporteurs référencés </a:t>
            </a:r>
            <a:r>
              <a:rPr lang="fr-FR" sz="1600" dirty="0" smtClean="0">
                <a:solidFill>
                  <a:srgbClr val="606060"/>
                </a:solidFill>
              </a:rPr>
              <a:t>;</a:t>
            </a:r>
            <a:endParaRPr lang="fr-FR" sz="1600" dirty="0">
              <a:solidFill>
                <a:srgbClr val="606060"/>
              </a:solidFill>
            </a:endParaRPr>
          </a:p>
          <a:p>
            <a:pPr algn="just" defTabSz="229070">
              <a:lnSpc>
                <a:spcPct val="120000"/>
              </a:lnSpc>
              <a:spcBef>
                <a:spcPts val="1013"/>
              </a:spcBef>
              <a:buSzTx/>
              <a:buFontTx/>
              <a:buChar char="-"/>
              <a:defRPr sz="1800">
                <a:solidFill>
                  <a:srgbClr val="000000"/>
                </a:solidFill>
              </a:defRPr>
            </a:pPr>
            <a:r>
              <a:rPr lang="fr-FR" sz="1600" dirty="0">
                <a:solidFill>
                  <a:srgbClr val="606060"/>
                </a:solidFill>
              </a:rPr>
              <a:t>Le transporteur </a:t>
            </a:r>
            <a:r>
              <a:rPr lang="fr-FR" sz="1600" dirty="0" smtClean="0">
                <a:solidFill>
                  <a:srgbClr val="606060"/>
                </a:solidFill>
              </a:rPr>
              <a:t>déclare en </a:t>
            </a:r>
            <a:r>
              <a:rPr lang="fr-FR" sz="1600" dirty="0">
                <a:solidFill>
                  <a:srgbClr val="606060"/>
                </a:solidFill>
              </a:rPr>
              <a:t>ligne </a:t>
            </a:r>
            <a:r>
              <a:rPr lang="fr-FR" sz="1600" dirty="0" smtClean="0">
                <a:solidFill>
                  <a:srgbClr val="606060"/>
                </a:solidFill>
              </a:rPr>
              <a:t>ses </a:t>
            </a:r>
            <a:r>
              <a:rPr lang="fr-FR" sz="1600" dirty="0">
                <a:solidFill>
                  <a:srgbClr val="606060"/>
                </a:solidFill>
              </a:rPr>
              <a:t>informations pour la période échue (mois, trimestre,</a:t>
            </a:r>
            <a:r>
              <a:rPr lang="is-IS" sz="1600" dirty="0">
                <a:solidFill>
                  <a:srgbClr val="606060"/>
                </a:solidFill>
              </a:rPr>
              <a:t>…) ;</a:t>
            </a:r>
          </a:p>
          <a:p>
            <a:pPr algn="just" defTabSz="229070">
              <a:lnSpc>
                <a:spcPct val="120000"/>
              </a:lnSpc>
              <a:spcBef>
                <a:spcPts val="1013"/>
              </a:spcBef>
              <a:buSzTx/>
              <a:buFontTx/>
              <a:buChar char="-"/>
              <a:defRPr sz="1800">
                <a:solidFill>
                  <a:srgbClr val="000000"/>
                </a:solidFill>
              </a:defRPr>
            </a:pPr>
            <a:r>
              <a:rPr lang="is-IS" sz="1600" dirty="0">
                <a:solidFill>
                  <a:srgbClr val="606060"/>
                </a:solidFill>
              </a:rPr>
              <a:t>Les données saisies sont automatiquement consolidées dans </a:t>
            </a:r>
            <a:r>
              <a:rPr lang="is-IS" sz="1600" dirty="0" smtClean="0">
                <a:solidFill>
                  <a:srgbClr val="606060"/>
                </a:solidFill>
              </a:rPr>
              <a:t>Carbontrack. Un </a:t>
            </a:r>
            <a:r>
              <a:rPr lang="is-IS" sz="1600" dirty="0">
                <a:solidFill>
                  <a:srgbClr val="606060"/>
                </a:solidFill>
              </a:rPr>
              <a:t>reporting spécifique permet de suivre la progression d’un transporteur ou d’une flotte de transporteur </a:t>
            </a:r>
            <a:r>
              <a:rPr lang="is-IS" sz="1600" dirty="0" smtClean="0">
                <a:solidFill>
                  <a:srgbClr val="606060"/>
                </a:solidFill>
              </a:rPr>
              <a:t>;</a:t>
            </a:r>
            <a:endParaRPr lang="is-IS" sz="1600" dirty="0">
              <a:solidFill>
                <a:srgbClr val="606060"/>
              </a:solidFill>
            </a:endParaRPr>
          </a:p>
        </p:txBody>
      </p:sp>
      <p:pic>
        <p:nvPicPr>
          <p:cNvPr id="7" name="Picture 6" descr="Capture d’écran 2016-01-26 à 17.49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422" y="1464542"/>
            <a:ext cx="4661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02357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-677199" y="-1639355"/>
            <a:ext cx="2988219" cy="2988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>
              <a:alpha val="10481"/>
            </a:srgb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-818644" y="-1780800"/>
            <a:ext cx="3271109" cy="327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14300">
            <a:solidFill>
              <a:srgbClr val="53585F">
                <a:alpha val="104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564170" y="217999"/>
            <a:ext cx="5043762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10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 algn="l">
              <a:defRPr sz="1800"/>
            </a:pPr>
            <a:r>
              <a:rPr lang="fr-FR" sz="3600" dirty="0"/>
              <a:t>Pilotage RSE Transporteurs</a:t>
            </a:r>
            <a:endParaRPr sz="3600" dirty="0"/>
          </a:p>
        </p:txBody>
      </p:sp>
      <p:sp>
        <p:nvSpPr>
          <p:cNvPr id="8" name="Shape 61"/>
          <p:cNvSpPr/>
          <p:nvPr/>
        </p:nvSpPr>
        <p:spPr>
          <a:xfrm>
            <a:off x="616621" y="823966"/>
            <a:ext cx="5106641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>
                <a:solidFill>
                  <a:srgbClr val="C83C2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fr-FR" dirty="0" smtClean="0">
                <a:solidFill>
                  <a:srgbClr val="1DA26B"/>
                </a:solidFill>
              </a:rPr>
              <a:t>Organiser la campagne de collecte d’informations</a:t>
            </a:r>
            <a:endParaRPr dirty="0">
              <a:solidFill>
                <a:srgbClr val="1DA26B"/>
              </a:solidFill>
            </a:endParaRPr>
          </a:p>
        </p:txBody>
      </p:sp>
      <p:pic>
        <p:nvPicPr>
          <p:cNvPr id="3" name="Picture 2" descr="Capture d’écran 2017-01-31 à 10.12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78" y="1208100"/>
            <a:ext cx="6832980" cy="388801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696460" y="1923778"/>
            <a:ext cx="1911472" cy="644418"/>
          </a:xfrm>
          <a:prstGeom prst="ellipse">
            <a:avLst/>
          </a:prstGeom>
          <a:noFill/>
          <a:ln w="12700" cap="flat">
            <a:solidFill>
              <a:srgbClr val="C8250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937388" y="1431760"/>
            <a:ext cx="1911472" cy="644418"/>
          </a:xfrm>
          <a:prstGeom prst="ellipse">
            <a:avLst/>
          </a:prstGeom>
          <a:noFill/>
          <a:ln w="12700" cap="flat">
            <a:solidFill>
              <a:srgbClr val="C8250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6265026" y="238768"/>
            <a:ext cx="2796041" cy="590232"/>
          </a:xfrm>
          <a:prstGeom prst="wedgeRoundRectCallout">
            <a:avLst>
              <a:gd name="adj1" fmla="val -94335"/>
              <a:gd name="adj2" fmla="val 254072"/>
              <a:gd name="adj3" fmla="val 16667"/>
            </a:avLst>
          </a:prstGeom>
          <a:solidFill>
            <a:srgbClr val="19AE88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Qualitatif : questions RSE</a:t>
            </a:r>
          </a:p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 smtClean="0">
                <a:solidFill>
                  <a:srgbClr val="FFFFFF"/>
                </a:solidFill>
              </a:rPr>
              <a:t>Quantitatif : « consommation »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22057" y="2704403"/>
            <a:ext cx="2796041" cy="317818"/>
          </a:xfrm>
          <a:prstGeom prst="wedgeRoundRectCallout">
            <a:avLst>
              <a:gd name="adj1" fmla="val 41257"/>
              <a:gd name="adj2" fmla="val -338274"/>
              <a:gd name="adj3" fmla="val 16667"/>
            </a:avLst>
          </a:prstGeom>
          <a:solidFill>
            <a:srgbClr val="19AE88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Plusieurs campagnes possibles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467668843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 d’écran 2017-01-31 à 10.17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9437"/>
            <a:ext cx="9144000" cy="3436471"/>
          </a:xfrm>
          <a:prstGeom prst="rect">
            <a:avLst/>
          </a:prstGeom>
        </p:spPr>
      </p:pic>
      <p:sp>
        <p:nvSpPr>
          <p:cNvPr id="58" name="Shape 58"/>
          <p:cNvSpPr/>
          <p:nvPr/>
        </p:nvSpPr>
        <p:spPr>
          <a:xfrm>
            <a:off x="-677199" y="-1639355"/>
            <a:ext cx="2988219" cy="2988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>
              <a:alpha val="10481"/>
            </a:srgb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-818644" y="-1780800"/>
            <a:ext cx="3271109" cy="327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14300">
            <a:solidFill>
              <a:srgbClr val="53585F">
                <a:alpha val="104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564170" y="217999"/>
            <a:ext cx="5043762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10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 algn="l">
              <a:defRPr sz="1800"/>
            </a:pPr>
            <a:r>
              <a:rPr lang="fr-FR" sz="3600" dirty="0"/>
              <a:t>Pilotage RSE Transporteurs</a:t>
            </a:r>
            <a:endParaRPr sz="3600" dirty="0"/>
          </a:p>
        </p:txBody>
      </p:sp>
      <p:sp>
        <p:nvSpPr>
          <p:cNvPr id="8" name="Shape 61"/>
          <p:cNvSpPr/>
          <p:nvPr/>
        </p:nvSpPr>
        <p:spPr>
          <a:xfrm>
            <a:off x="616621" y="823966"/>
            <a:ext cx="5106641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>
                <a:solidFill>
                  <a:srgbClr val="C83C2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fr-FR" dirty="0" smtClean="0">
                <a:solidFill>
                  <a:srgbClr val="1DA26B"/>
                </a:solidFill>
              </a:rPr>
              <a:t>Organiser la campagne de collecte d’informations</a:t>
            </a:r>
            <a:endParaRPr dirty="0">
              <a:solidFill>
                <a:srgbClr val="1DA26B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311020" y="2076950"/>
            <a:ext cx="1620757" cy="644418"/>
          </a:xfrm>
          <a:prstGeom prst="ellipse">
            <a:avLst/>
          </a:prstGeom>
          <a:noFill/>
          <a:ln w="12700" cap="flat">
            <a:solidFill>
              <a:srgbClr val="C8250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88405" y="4054862"/>
            <a:ext cx="2796041" cy="522129"/>
          </a:xfrm>
          <a:prstGeom prst="wedgeRoundRectCallout">
            <a:avLst>
              <a:gd name="adj1" fmla="val 40240"/>
              <a:gd name="adj2" fmla="val -285978"/>
              <a:gd name="adj3" fmla="val 16667"/>
            </a:avLst>
          </a:prstGeom>
          <a:solidFill>
            <a:srgbClr val="19AE88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Relance unitaire</a:t>
            </a:r>
            <a:r>
              <a:rPr kumimoji="0" lang="fr-FR" sz="12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du formulaire </a:t>
            </a:r>
          </a:p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pour le transporteur en question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6092276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-677199" y="-1639355"/>
            <a:ext cx="2988219" cy="2988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>
              <a:alpha val="10481"/>
            </a:srgb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-818644" y="-1780800"/>
            <a:ext cx="3271109" cy="327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14300">
            <a:solidFill>
              <a:srgbClr val="53585F">
                <a:alpha val="104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564170" y="217999"/>
            <a:ext cx="5043762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10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 algn="l">
              <a:defRPr sz="1800"/>
            </a:pPr>
            <a:r>
              <a:rPr lang="fr-FR" sz="3600" dirty="0"/>
              <a:t>Pilotage RSE Transporteurs</a:t>
            </a:r>
            <a:endParaRPr sz="3600" dirty="0"/>
          </a:p>
        </p:txBody>
      </p:sp>
      <p:sp>
        <p:nvSpPr>
          <p:cNvPr id="8" name="Shape 61"/>
          <p:cNvSpPr/>
          <p:nvPr/>
        </p:nvSpPr>
        <p:spPr>
          <a:xfrm>
            <a:off x="616621" y="823966"/>
            <a:ext cx="3540858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>
                <a:solidFill>
                  <a:srgbClr val="C83C2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fr-FR" dirty="0" smtClean="0">
                <a:solidFill>
                  <a:srgbClr val="1DA26B"/>
                </a:solidFill>
              </a:rPr>
              <a:t>Formulaire de saisie transporteurs</a:t>
            </a:r>
            <a:endParaRPr dirty="0">
              <a:solidFill>
                <a:srgbClr val="1DA26B"/>
              </a:solidFill>
            </a:endParaRPr>
          </a:p>
        </p:txBody>
      </p:sp>
      <p:pic>
        <p:nvPicPr>
          <p:cNvPr id="3" name="Picture 2" descr="Capture d’écran 2017-01-31 à 11.36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05" y="1254096"/>
            <a:ext cx="6349804" cy="3626286"/>
          </a:xfrm>
          <a:prstGeom prst="rect">
            <a:avLst/>
          </a:prstGeom>
        </p:spPr>
      </p:pic>
      <p:pic>
        <p:nvPicPr>
          <p:cNvPr id="4" name="Picture 3" descr="Capture d’écran 2017-01-31 à 11.39.3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78" y="2482904"/>
            <a:ext cx="7768807" cy="276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77688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-677199" y="-1639355"/>
            <a:ext cx="2988219" cy="2988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>
              <a:alpha val="10481"/>
            </a:srgb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-818644" y="-1780800"/>
            <a:ext cx="3271109" cy="327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14300">
            <a:solidFill>
              <a:srgbClr val="53585F">
                <a:alpha val="104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564170" y="217999"/>
            <a:ext cx="5043762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10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 algn="l">
              <a:defRPr sz="1800"/>
            </a:pPr>
            <a:r>
              <a:rPr lang="fr-FR" sz="3600" dirty="0"/>
              <a:t>Pilotage RSE Transporteurs</a:t>
            </a:r>
            <a:endParaRPr sz="3600" dirty="0"/>
          </a:p>
        </p:txBody>
      </p:sp>
      <p:sp>
        <p:nvSpPr>
          <p:cNvPr id="8" name="Shape 61"/>
          <p:cNvSpPr/>
          <p:nvPr/>
        </p:nvSpPr>
        <p:spPr>
          <a:xfrm>
            <a:off x="616621" y="823966"/>
            <a:ext cx="4337050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>
                <a:solidFill>
                  <a:srgbClr val="C83C2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fr-FR" dirty="0" smtClean="0">
                <a:solidFill>
                  <a:srgbClr val="1DA26B"/>
                </a:solidFill>
              </a:rPr>
              <a:t>Valeurs niveaux 2 </a:t>
            </a:r>
            <a:r>
              <a:rPr lang="mr-IN" dirty="0" smtClean="0">
                <a:solidFill>
                  <a:srgbClr val="1DA26B"/>
                </a:solidFill>
              </a:rPr>
              <a:t>–</a:t>
            </a:r>
            <a:r>
              <a:rPr lang="fr-FR" dirty="0" smtClean="0">
                <a:solidFill>
                  <a:srgbClr val="1DA26B"/>
                </a:solidFill>
              </a:rPr>
              <a:t> 3 pour le transporteur</a:t>
            </a:r>
            <a:endParaRPr dirty="0">
              <a:solidFill>
                <a:srgbClr val="1DA26B"/>
              </a:solidFill>
            </a:endParaRPr>
          </a:p>
        </p:txBody>
      </p:sp>
      <p:pic>
        <p:nvPicPr>
          <p:cNvPr id="2" name="Picture 1" descr="Capture d’écran 2017-01-31 à 11.40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2" y="1272344"/>
            <a:ext cx="8538906" cy="351179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525854" y="3953344"/>
            <a:ext cx="2151529" cy="644418"/>
          </a:xfrm>
          <a:prstGeom prst="ellipse">
            <a:avLst/>
          </a:prstGeom>
          <a:noFill/>
          <a:ln w="12700" cap="flat">
            <a:solidFill>
              <a:srgbClr val="C8250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24938973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-677199" y="-1639355"/>
            <a:ext cx="2988219" cy="2988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>
              <a:alpha val="10481"/>
            </a:srgb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-818644" y="-1780800"/>
            <a:ext cx="3271109" cy="327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14300">
            <a:solidFill>
              <a:srgbClr val="53585F">
                <a:alpha val="104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564170" y="217999"/>
            <a:ext cx="5043762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10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 algn="l">
              <a:defRPr sz="1800"/>
            </a:pPr>
            <a:r>
              <a:rPr lang="fr-FR" sz="3600" dirty="0"/>
              <a:t>Pilotage RSE Transporteurs</a:t>
            </a:r>
            <a:endParaRPr sz="3600" dirty="0"/>
          </a:p>
        </p:txBody>
      </p:sp>
      <p:sp>
        <p:nvSpPr>
          <p:cNvPr id="8" name="Shape 61"/>
          <p:cNvSpPr/>
          <p:nvPr/>
        </p:nvSpPr>
        <p:spPr>
          <a:xfrm>
            <a:off x="616621" y="823966"/>
            <a:ext cx="3490138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>
                <a:solidFill>
                  <a:srgbClr val="C83C2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fr-FR" dirty="0" smtClean="0">
                <a:solidFill>
                  <a:srgbClr val="1DA26B"/>
                </a:solidFill>
              </a:rPr>
              <a:t>Synthèse et analyse des résultats</a:t>
            </a:r>
            <a:endParaRPr dirty="0">
              <a:solidFill>
                <a:srgbClr val="1DA26B"/>
              </a:solidFill>
            </a:endParaRPr>
          </a:p>
        </p:txBody>
      </p:sp>
      <p:pic>
        <p:nvPicPr>
          <p:cNvPr id="2" name="Picture 1" descr="Capture d’écran 2017-01-31 à 11.43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329" y="1734243"/>
            <a:ext cx="6702507" cy="2407092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032873" y="985207"/>
            <a:ext cx="3535332" cy="488077"/>
          </a:xfrm>
          <a:prstGeom prst="wedgeRoundRectCallout">
            <a:avLst>
              <a:gd name="adj1" fmla="val 11427"/>
              <a:gd name="adj2" fmla="val 236747"/>
              <a:gd name="adj3" fmla="val 16667"/>
            </a:avLst>
          </a:prstGeom>
          <a:solidFill>
            <a:srgbClr val="19AE88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1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Cumul</a:t>
            </a:r>
            <a:r>
              <a:rPr kumimoji="0" lang="fr-FR" sz="11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: « dernière situation</a:t>
            </a:r>
            <a:r>
              <a:rPr kumimoji="0" lang="fr-FR" sz="11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connue »</a:t>
            </a:r>
          </a:p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100" b="1" baseline="0" dirty="0" smtClean="0">
                <a:solidFill>
                  <a:srgbClr val="FFFFFF"/>
                </a:solidFill>
              </a:rPr>
              <a:t>Période</a:t>
            </a:r>
            <a:r>
              <a:rPr lang="fr-FR" sz="1100" baseline="0" dirty="0" smtClean="0">
                <a:solidFill>
                  <a:srgbClr val="FFFFFF"/>
                </a:solidFill>
              </a:rPr>
              <a:t> : « état des réponses par</a:t>
            </a:r>
            <a:r>
              <a:rPr lang="fr-FR" sz="1100" dirty="0" smtClean="0">
                <a:solidFill>
                  <a:srgbClr val="FFFFFF"/>
                </a:solidFill>
              </a:rPr>
              <a:t> mois, trimestre,</a:t>
            </a:r>
            <a:r>
              <a:rPr lang="mr-IN" sz="1100" dirty="0" smtClean="0">
                <a:solidFill>
                  <a:srgbClr val="FFFFFF"/>
                </a:solidFill>
              </a:rPr>
              <a:t>…</a:t>
            </a:r>
            <a:endParaRPr kumimoji="0" lang="fr-FR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465178" y="1359160"/>
            <a:ext cx="3535332" cy="300792"/>
          </a:xfrm>
          <a:prstGeom prst="wedgeRoundRectCallout">
            <a:avLst>
              <a:gd name="adj1" fmla="val 81400"/>
              <a:gd name="adj2" fmla="val 201797"/>
              <a:gd name="adj3" fmla="val 16667"/>
            </a:avLst>
          </a:prstGeom>
          <a:solidFill>
            <a:srgbClr val="19AE88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100" b="1" dirty="0" smtClean="0">
                <a:solidFill>
                  <a:srgbClr val="FFFFFF"/>
                </a:solidFill>
              </a:rPr>
              <a:t>Utile uniquement si choix « Période »</a:t>
            </a:r>
            <a:endParaRPr kumimoji="0" lang="fr-FR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242451034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-677199" y="-1639355"/>
            <a:ext cx="2988219" cy="2988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>
              <a:alpha val="10481"/>
            </a:srgb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-818644" y="-1780800"/>
            <a:ext cx="3271109" cy="327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14300">
            <a:solidFill>
              <a:srgbClr val="53585F">
                <a:alpha val="104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564170" y="217999"/>
            <a:ext cx="5043762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10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 algn="l">
              <a:defRPr sz="1800"/>
            </a:pPr>
            <a:r>
              <a:rPr lang="fr-FR" sz="3600" dirty="0"/>
              <a:t>Pilotage RSE Transporteurs</a:t>
            </a:r>
            <a:endParaRPr sz="3600" dirty="0"/>
          </a:p>
        </p:txBody>
      </p:sp>
      <p:sp>
        <p:nvSpPr>
          <p:cNvPr id="8" name="Shape 61"/>
          <p:cNvSpPr/>
          <p:nvPr/>
        </p:nvSpPr>
        <p:spPr>
          <a:xfrm>
            <a:off x="616621" y="823966"/>
            <a:ext cx="3490138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>
                <a:solidFill>
                  <a:srgbClr val="C83C2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fr-FR" dirty="0" smtClean="0">
                <a:solidFill>
                  <a:srgbClr val="1DA26B"/>
                </a:solidFill>
              </a:rPr>
              <a:t>Synthèse et analyse des résultats</a:t>
            </a:r>
            <a:endParaRPr dirty="0">
              <a:solidFill>
                <a:srgbClr val="1DA26B"/>
              </a:solidFill>
            </a:endParaRPr>
          </a:p>
        </p:txBody>
      </p:sp>
      <p:pic>
        <p:nvPicPr>
          <p:cNvPr id="5" name="Picture 4" descr="Capture d’écran 2017-01-31 à 11.59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627" y="1348864"/>
            <a:ext cx="3156898" cy="2899192"/>
          </a:xfrm>
          <a:prstGeom prst="rect">
            <a:avLst/>
          </a:prstGeom>
        </p:spPr>
      </p:pic>
      <p:pic>
        <p:nvPicPr>
          <p:cNvPr id="6" name="Picture 5" descr="Capture d’écran 2017-01-31 à 11.59.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46" y="1442924"/>
            <a:ext cx="2878038" cy="2869999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1226704" y="4248056"/>
            <a:ext cx="1626205" cy="300792"/>
          </a:xfrm>
          <a:prstGeom prst="wedgeRoundRectCallout">
            <a:avLst>
              <a:gd name="adj1" fmla="val 50850"/>
              <a:gd name="adj2" fmla="val -125865"/>
              <a:gd name="adj3" fmla="val 16667"/>
            </a:avLst>
          </a:prstGeom>
          <a:solidFill>
            <a:srgbClr val="19AE88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100" b="1" dirty="0" smtClean="0">
                <a:solidFill>
                  <a:srgbClr val="FFFFFF"/>
                </a:solidFill>
              </a:rPr>
              <a:t>« Période »</a:t>
            </a:r>
            <a:endParaRPr kumimoji="0" lang="fr-FR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</p:txBody>
      </p:sp>
      <p:sp>
        <p:nvSpPr>
          <p:cNvPr id="14" name="Rounded Rectangular Callout 13"/>
          <p:cNvSpPr/>
          <p:nvPr/>
        </p:nvSpPr>
        <p:spPr>
          <a:xfrm>
            <a:off x="5549426" y="4248056"/>
            <a:ext cx="1626205" cy="300792"/>
          </a:xfrm>
          <a:prstGeom prst="wedgeRoundRectCallout">
            <a:avLst>
              <a:gd name="adj1" fmla="val 50850"/>
              <a:gd name="adj2" fmla="val -125865"/>
              <a:gd name="adj3" fmla="val 16667"/>
            </a:avLst>
          </a:prstGeom>
          <a:solidFill>
            <a:srgbClr val="19AE88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100" b="1" dirty="0" smtClean="0">
                <a:solidFill>
                  <a:srgbClr val="FFFFFF"/>
                </a:solidFill>
              </a:rPr>
              <a:t>« Cumul »</a:t>
            </a:r>
            <a:endParaRPr kumimoji="0" lang="fr-FR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08067730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-677199" y="-1639355"/>
            <a:ext cx="2988219" cy="2988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>
              <a:alpha val="10481"/>
            </a:srgb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-818644" y="-1780800"/>
            <a:ext cx="3271109" cy="327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14300">
            <a:solidFill>
              <a:srgbClr val="53585F">
                <a:alpha val="104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564170" y="217999"/>
            <a:ext cx="4105668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10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 algn="l">
              <a:defRPr sz="1800"/>
            </a:pPr>
            <a:r>
              <a:rPr lang="fr-FR" sz="3600" dirty="0"/>
              <a:t>Carbontrack© a 5 ans</a:t>
            </a:r>
            <a:endParaRPr sz="3600" dirty="0"/>
          </a:p>
        </p:txBody>
      </p:sp>
      <p:sp>
        <p:nvSpPr>
          <p:cNvPr id="13" name="Shape 128"/>
          <p:cNvSpPr/>
          <p:nvPr/>
        </p:nvSpPr>
        <p:spPr>
          <a:xfrm>
            <a:off x="6596753" y="810469"/>
            <a:ext cx="2301621" cy="3257486"/>
          </a:xfrm>
          <a:prstGeom prst="roundRect">
            <a:avLst>
              <a:gd name="adj" fmla="val 2684"/>
            </a:avLst>
          </a:prstGeom>
          <a:solidFill>
            <a:srgbClr val="1DA26B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>
              <a:defRPr sz="70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800" dirty="0">
                <a:solidFill>
                  <a:schemeClr val="bg1"/>
                </a:solidFill>
                <a:effectLst/>
              </a:rPr>
              <a:t>Première version présentée au SITL 201</a:t>
            </a:r>
            <a:r>
              <a:rPr lang="fr-FR" sz="1800" dirty="0">
                <a:solidFill>
                  <a:schemeClr val="bg1"/>
                </a:solidFill>
                <a:effectLst/>
              </a:rPr>
              <a:t>0.</a:t>
            </a: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endParaRPr lang="fr-FR" sz="1800" dirty="0">
              <a:solidFill>
                <a:schemeClr val="bg1"/>
              </a:solidFill>
              <a:effectLst/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fr-FR" sz="1800" dirty="0">
                <a:solidFill>
                  <a:schemeClr val="bg1"/>
                </a:solidFill>
                <a:effectLst/>
              </a:rPr>
              <a:t>Plus de </a:t>
            </a:r>
            <a:r>
              <a:rPr lang="fr-FR" sz="1800" dirty="0" smtClean="0">
                <a:solidFill>
                  <a:schemeClr val="bg1"/>
                </a:solidFill>
                <a:effectLst/>
              </a:rPr>
              <a:t>10 </a:t>
            </a:r>
            <a:r>
              <a:rPr lang="fr-FR" sz="1800" dirty="0">
                <a:solidFill>
                  <a:schemeClr val="bg1"/>
                </a:solidFill>
                <a:effectLst/>
              </a:rPr>
              <a:t>millions de tonnes de CO2 valorisées.</a:t>
            </a:r>
          </a:p>
        </p:txBody>
      </p:sp>
      <p:pic>
        <p:nvPicPr>
          <p:cNvPr id="2" name="Picture 1" descr="Capture d’écran 2015-06-02 à 14.19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90" y="810470"/>
            <a:ext cx="6235730" cy="3395663"/>
          </a:xfrm>
          <a:prstGeom prst="rect">
            <a:avLst/>
          </a:prstGeom>
        </p:spPr>
      </p:pic>
      <p:pic>
        <p:nvPicPr>
          <p:cNvPr id="7" name="FPG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4867" y="4246355"/>
            <a:ext cx="952500" cy="714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transalliance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1662" y="4200114"/>
            <a:ext cx="992972" cy="744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LouisVuitton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52815" y="4287569"/>
            <a:ext cx="904937" cy="678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HEPPNER2.jp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28447" y="4249835"/>
            <a:ext cx="952500" cy="714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DHL.jp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651134" y="4282026"/>
            <a:ext cx="952500" cy="714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schneider.jp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603635" y="4298125"/>
            <a:ext cx="1953563" cy="678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4" descr="logo_default_new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322" y="4208418"/>
            <a:ext cx="8572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25387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-677199" y="-1639355"/>
            <a:ext cx="2988219" cy="2988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>
              <a:alpha val="10481"/>
            </a:srgb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-818644" y="-1780800"/>
            <a:ext cx="3271109" cy="327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14300">
            <a:solidFill>
              <a:srgbClr val="53585F">
                <a:alpha val="104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564170" y="217999"/>
            <a:ext cx="2321148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10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 algn="l">
              <a:defRPr sz="1800"/>
            </a:pPr>
            <a:r>
              <a:rPr lang="fr-FR" sz="3600" dirty="0"/>
              <a:t>Carbontrack</a:t>
            </a:r>
            <a:endParaRPr sz="3600" dirty="0"/>
          </a:p>
        </p:txBody>
      </p:sp>
      <p:sp>
        <p:nvSpPr>
          <p:cNvPr id="8" name="Shape 61"/>
          <p:cNvSpPr/>
          <p:nvPr/>
        </p:nvSpPr>
        <p:spPr>
          <a:xfrm>
            <a:off x="603921" y="823966"/>
            <a:ext cx="6954090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>
                <a:solidFill>
                  <a:srgbClr val="C83C2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is-IS" dirty="0" smtClean="0">
                <a:solidFill>
                  <a:srgbClr val="1DA26B"/>
                </a:solidFill>
              </a:rPr>
              <a:t>Le système de valorisation G.E.S. des émissions de la supply chain</a:t>
            </a:r>
            <a:endParaRPr dirty="0">
              <a:solidFill>
                <a:srgbClr val="1DA26B"/>
              </a:solidFill>
            </a:endParaRPr>
          </a:p>
        </p:txBody>
      </p:sp>
      <p:sp>
        <p:nvSpPr>
          <p:cNvPr id="20" name="Shape 168"/>
          <p:cNvSpPr>
            <a:spLocks noGrp="1"/>
          </p:cNvSpPr>
          <p:nvPr>
            <p:ph type="body" idx="4294967295"/>
          </p:nvPr>
        </p:nvSpPr>
        <p:spPr>
          <a:xfrm>
            <a:off x="564170" y="1638300"/>
            <a:ext cx="4630129" cy="3073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561340">
              <a:spcBef>
                <a:spcPts val="4000"/>
              </a:spcBef>
              <a:buSzTx/>
              <a:buFontTx/>
              <a:buNone/>
              <a:defRPr sz="3128"/>
            </a:lvl1pPr>
          </a:lstStyle>
          <a:p>
            <a:pPr lvl="0" algn="just">
              <a:spcBef>
                <a:spcPts val="1000"/>
              </a:spcBef>
              <a:defRPr sz="1800">
                <a:solidFill>
                  <a:srgbClr val="000000"/>
                </a:solidFill>
              </a:defRPr>
            </a:pPr>
            <a:r>
              <a:rPr sz="1400" dirty="0">
                <a:solidFill>
                  <a:srgbClr val="606060"/>
                </a:solidFill>
              </a:rPr>
              <a:t>Carbon Track © </a:t>
            </a:r>
            <a:r>
              <a:rPr lang="fr-FR" sz="1400" dirty="0" smtClean="0">
                <a:solidFill>
                  <a:srgbClr val="606060"/>
                </a:solidFill>
              </a:rPr>
              <a:t>est une solution logicielle qui permet de </a:t>
            </a:r>
            <a:r>
              <a:rPr lang="fr-FR" sz="1400" b="1" dirty="0" smtClean="0">
                <a:solidFill>
                  <a:srgbClr val="606060"/>
                </a:solidFill>
                <a:latin typeface="Helvetica Neue"/>
                <a:cs typeface="Helvetica Neue"/>
              </a:rPr>
              <a:t>valoriser les émissions CO2 / G.E.S</a:t>
            </a:r>
            <a:r>
              <a:rPr lang="fr-FR" sz="1400" b="1" dirty="0" smtClean="0">
                <a:solidFill>
                  <a:srgbClr val="606060"/>
                </a:solidFill>
              </a:rPr>
              <a:t>.</a:t>
            </a:r>
            <a:r>
              <a:rPr lang="fr-FR" sz="1400" b="1" dirty="0">
                <a:solidFill>
                  <a:srgbClr val="606060"/>
                </a:solidFill>
                <a:latin typeface="Helvetica Neue"/>
                <a:cs typeface="Helvetica Neue"/>
              </a:rPr>
              <a:t> des opérations de transports et </a:t>
            </a:r>
            <a:r>
              <a:rPr lang="fr-FR" sz="1400" b="1" dirty="0" smtClean="0">
                <a:solidFill>
                  <a:srgbClr val="606060"/>
                </a:solidFill>
                <a:latin typeface="Helvetica Neue"/>
                <a:cs typeface="Helvetica Neue"/>
              </a:rPr>
              <a:t>logistiques</a:t>
            </a:r>
            <a:r>
              <a:rPr lang="fr-FR" sz="1400" b="1" dirty="0">
                <a:solidFill>
                  <a:srgbClr val="606060"/>
                </a:solidFill>
                <a:latin typeface="Helvetica Neue"/>
                <a:cs typeface="Helvetica Neue"/>
              </a:rPr>
              <a:t> </a:t>
            </a:r>
            <a:r>
              <a:rPr lang="fr-FR" sz="1400" b="1" dirty="0" smtClean="0">
                <a:solidFill>
                  <a:srgbClr val="606060"/>
                </a:solidFill>
                <a:latin typeface="Helvetica Neue"/>
                <a:cs typeface="Helvetica Neue"/>
              </a:rPr>
              <a:t>internes ou sous-traitées.</a:t>
            </a:r>
            <a:endParaRPr lang="fr-FR" sz="1400" b="1" dirty="0">
              <a:solidFill>
                <a:srgbClr val="606060"/>
              </a:solidFill>
              <a:latin typeface="Helvetica Neue"/>
              <a:cs typeface="Helvetica Neue"/>
            </a:endParaRPr>
          </a:p>
          <a:p>
            <a:pPr lvl="0" algn="just">
              <a:spcBef>
                <a:spcPts val="1000"/>
              </a:spcBef>
              <a:defRPr sz="1800">
                <a:solidFill>
                  <a:srgbClr val="000000"/>
                </a:solidFill>
              </a:defRPr>
            </a:pPr>
            <a:r>
              <a:rPr lang="fr-FR" sz="1400" dirty="0" smtClean="0">
                <a:solidFill>
                  <a:srgbClr val="606060"/>
                </a:solidFill>
              </a:rPr>
              <a:t>Le système fonctionne par </a:t>
            </a:r>
            <a:r>
              <a:rPr lang="fr-FR" sz="1400" b="1" dirty="0" smtClean="0">
                <a:solidFill>
                  <a:srgbClr val="606060"/>
                </a:solidFill>
                <a:latin typeface="Helvetica Neue"/>
                <a:cs typeface="Helvetica Neue"/>
              </a:rPr>
              <a:t>alimentation des flux </a:t>
            </a:r>
            <a:r>
              <a:rPr lang="fr-FR" sz="1400" dirty="0" smtClean="0">
                <a:solidFill>
                  <a:srgbClr val="606060"/>
                </a:solidFill>
              </a:rPr>
              <a:t>en provenance d’un système tiers présentant les opérations de transports (expéditions, voyages,..).</a:t>
            </a:r>
          </a:p>
          <a:p>
            <a:pPr lvl="0" algn="just">
              <a:spcBef>
                <a:spcPts val="1000"/>
              </a:spcBef>
              <a:defRPr sz="1800">
                <a:solidFill>
                  <a:srgbClr val="000000"/>
                </a:solidFill>
              </a:defRPr>
            </a:pPr>
            <a:r>
              <a:rPr lang="fr-FR" sz="1400" dirty="0" smtClean="0">
                <a:solidFill>
                  <a:srgbClr val="606060"/>
                </a:solidFill>
              </a:rPr>
              <a:t>Un système de consolidation de données permet </a:t>
            </a:r>
            <a:r>
              <a:rPr lang="fr-FR" sz="1400" b="1" dirty="0">
                <a:solidFill>
                  <a:srgbClr val="606060"/>
                </a:solidFill>
                <a:latin typeface="Helvetica Neue"/>
                <a:cs typeface="Helvetica Neue"/>
              </a:rPr>
              <a:t>d’intégrer les impacts environnementaux des activités logistiques.</a:t>
            </a:r>
          </a:p>
          <a:p>
            <a:pPr lvl="0" algn="just">
              <a:spcBef>
                <a:spcPts val="1000"/>
              </a:spcBef>
              <a:defRPr sz="1800">
                <a:solidFill>
                  <a:srgbClr val="000000"/>
                </a:solidFill>
              </a:defRPr>
            </a:pPr>
            <a:r>
              <a:rPr lang="fr-FR" sz="1400" dirty="0" smtClean="0">
                <a:solidFill>
                  <a:srgbClr val="606060"/>
                </a:solidFill>
              </a:rPr>
              <a:t>Les </a:t>
            </a:r>
            <a:r>
              <a:rPr lang="fr-FR" sz="1400" b="1" dirty="0">
                <a:solidFill>
                  <a:srgbClr val="606060"/>
                </a:solidFill>
                <a:latin typeface="Helvetica Neue"/>
                <a:cs typeface="Helvetica Neue"/>
              </a:rPr>
              <a:t>sous-traitants peuvent participer </a:t>
            </a:r>
            <a:r>
              <a:rPr lang="fr-FR" sz="1400" dirty="0" smtClean="0">
                <a:solidFill>
                  <a:srgbClr val="606060"/>
                </a:solidFill>
              </a:rPr>
              <a:t>au système avec leurs propres informations afin de fiabiliser les calculs (niveau 2 – 3).</a:t>
            </a:r>
          </a:p>
        </p:txBody>
      </p:sp>
      <p:pic>
        <p:nvPicPr>
          <p:cNvPr id="21" name="Picture 20" descr="Capture d’écran 2015-06-02 à 14.19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690" y="2436070"/>
            <a:ext cx="3665839" cy="199623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34690" y="1821415"/>
            <a:ext cx="3730029" cy="61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229070">
              <a:spcBef>
                <a:spcPts val="713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lang="fr-FR" sz="1400" b="1" dirty="0" smtClean="0">
                <a:solidFill>
                  <a:srgbClr val="606060"/>
                </a:solidFill>
              </a:rPr>
              <a:t>Disponible en mode </a:t>
            </a:r>
            <a:r>
              <a:rPr lang="fr-FR" sz="1400" b="1" dirty="0" err="1" smtClean="0">
                <a:solidFill>
                  <a:srgbClr val="606060"/>
                </a:solidFill>
              </a:rPr>
              <a:t>SaaS</a:t>
            </a:r>
            <a:endParaRPr lang="fr-FR" sz="1400" b="1" dirty="0" smtClean="0">
              <a:solidFill>
                <a:srgbClr val="606060"/>
              </a:solidFill>
            </a:endParaRPr>
          </a:p>
          <a:p>
            <a:pPr marL="0" indent="0" defTabSz="229070">
              <a:spcBef>
                <a:spcPts val="713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lang="fr-FR" sz="1400" b="1" dirty="0" err="1">
                <a:solidFill>
                  <a:srgbClr val="606060"/>
                </a:solidFill>
              </a:rPr>
              <a:t>https</a:t>
            </a:r>
            <a:r>
              <a:rPr lang="fr-FR" sz="1400" b="1" dirty="0">
                <a:solidFill>
                  <a:srgbClr val="606060"/>
                </a:solidFill>
              </a:rPr>
              <a:t>://</a:t>
            </a:r>
            <a:r>
              <a:rPr lang="fr-FR" sz="1400" b="1" dirty="0" err="1">
                <a:solidFill>
                  <a:srgbClr val="606060"/>
                </a:solidFill>
              </a:rPr>
              <a:t>carbontrack-transport.com</a:t>
            </a:r>
            <a:endParaRPr lang="fr-FR" sz="1400" b="1" dirty="0" smtClean="0">
              <a:solidFill>
                <a:srgbClr val="606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725414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-677199" y="-1639355"/>
            <a:ext cx="2988219" cy="2988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>
              <a:alpha val="10481"/>
            </a:srgb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-818644" y="-1780800"/>
            <a:ext cx="3271109" cy="327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14300">
            <a:solidFill>
              <a:srgbClr val="53585F">
                <a:alpha val="104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564170" y="217999"/>
            <a:ext cx="6222368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10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 algn="l">
              <a:defRPr sz="1800"/>
            </a:pPr>
            <a:r>
              <a:rPr lang="fr-FR" sz="3600" dirty="0" smtClean="0"/>
              <a:t>Le suivi environnemental de la SC</a:t>
            </a:r>
          </a:p>
        </p:txBody>
      </p:sp>
      <p:sp>
        <p:nvSpPr>
          <p:cNvPr id="9" name="Shape 255"/>
          <p:cNvSpPr>
            <a:spLocks noGrp="1"/>
          </p:cNvSpPr>
          <p:nvPr>
            <p:ph type="body" idx="1"/>
          </p:nvPr>
        </p:nvSpPr>
        <p:spPr>
          <a:xfrm>
            <a:off x="564170" y="1348865"/>
            <a:ext cx="7119330" cy="1089536"/>
          </a:xfrm>
          <a:prstGeom prst="rect">
            <a:avLst/>
          </a:prstGeom>
        </p:spPr>
        <p:txBody>
          <a:bodyPr anchor="t" anchorCtr="0">
            <a:normAutofit/>
          </a:bodyPr>
          <a:lstStyle/>
          <a:p>
            <a:pPr marL="0" indent="0" defTabSz="229070">
              <a:spcBef>
                <a:spcPts val="1613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lang="fr-FR" sz="1600" dirty="0" smtClean="0">
                <a:solidFill>
                  <a:srgbClr val="606060"/>
                </a:solidFill>
              </a:rPr>
              <a:t>Carbontrack est principalement un système d’information </a:t>
            </a:r>
            <a:r>
              <a:rPr lang="fr-FR" sz="1600" dirty="0">
                <a:solidFill>
                  <a:srgbClr val="606060"/>
                </a:solidFill>
              </a:rPr>
              <a:t>CO2 Transport : Valoriser les</a:t>
            </a:r>
            <a:r>
              <a:rPr lang="fr-FR" sz="1600" b="1" dirty="0">
                <a:solidFill>
                  <a:srgbClr val="606060"/>
                </a:solidFill>
              </a:rPr>
              <a:t> émissions de CO2 à partir de l’ensemble des flux transport d’un opérateur </a:t>
            </a:r>
            <a:r>
              <a:rPr lang="fr-FR" sz="1600" dirty="0">
                <a:solidFill>
                  <a:srgbClr val="606060"/>
                </a:solidFill>
              </a:rPr>
              <a:t>: transporteur, organisateur, chargeur</a:t>
            </a:r>
            <a:r>
              <a:rPr lang="fr-FR" sz="1600" dirty="0" smtClean="0">
                <a:solidFill>
                  <a:srgbClr val="606060"/>
                </a:solidFill>
              </a:rPr>
              <a:t>.</a:t>
            </a:r>
            <a:endParaRPr lang="fr-FR" sz="1600" dirty="0">
              <a:solidFill>
                <a:srgbClr val="6060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16805" y="2438401"/>
            <a:ext cx="2418679" cy="1993899"/>
          </a:xfrm>
          <a:prstGeom prst="rect">
            <a:avLst/>
          </a:prstGeom>
          <a:solidFill>
            <a:srgbClr val="19AE88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9" tIns="50799" rIns="50799" bIns="50799" numCol="1" spcCol="38099" rtlCol="0" anchor="ctr">
            <a:normAutofit/>
          </a:bodyPr>
          <a:lstStyle/>
          <a:p>
            <a:pPr defTabSz="825479" rtl="0" latinLnBrk="1" hangingPunct="0"/>
            <a:r>
              <a:rPr lang="fr-FR" sz="2000" dirty="0" smtClean="0">
                <a:solidFill>
                  <a:srgbClr val="FFFFFF"/>
                </a:solidFill>
              </a:rPr>
              <a:t>Valorisation CO2 </a:t>
            </a:r>
            <a:endParaRPr lang="fr-FR" sz="2000" dirty="0">
              <a:solidFill>
                <a:srgbClr val="FFFFFF"/>
              </a:solidFill>
            </a:endParaRPr>
          </a:p>
          <a:p>
            <a:pPr defTabSz="825479" rtl="0" latinLnBrk="1" hangingPunct="0"/>
            <a:r>
              <a:rPr lang="fr-FR" sz="2000" dirty="0" smtClean="0">
                <a:solidFill>
                  <a:srgbClr val="FFFFFF"/>
                </a:solidFill>
              </a:rPr>
              <a:t>Transports</a:t>
            </a:r>
            <a:endParaRPr lang="fr-FR" sz="20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4170" y="2438401"/>
            <a:ext cx="2418679" cy="1993899"/>
          </a:xfrm>
          <a:prstGeom prst="rect">
            <a:avLst/>
          </a:prstGeom>
          <a:solidFill>
            <a:srgbClr val="19AE88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9" tIns="50799" rIns="50799" bIns="50799" numCol="1" spcCol="38099" rtlCol="0" anchor="ctr">
            <a:normAutofit/>
          </a:bodyPr>
          <a:lstStyle/>
          <a:p>
            <a:pPr defTabSz="825479" rtl="0" latinLnBrk="1" hangingPunct="0"/>
            <a:r>
              <a:rPr lang="fr-FR" sz="2000" dirty="0">
                <a:solidFill>
                  <a:srgbClr val="FFFFFF"/>
                </a:solidFill>
              </a:rPr>
              <a:t>Bilan CO2 </a:t>
            </a:r>
          </a:p>
          <a:p>
            <a:pPr defTabSz="825479" rtl="0" latinLnBrk="1" hangingPunct="0"/>
            <a:r>
              <a:rPr lang="fr-FR" sz="2000" dirty="0">
                <a:solidFill>
                  <a:srgbClr val="FFFFFF"/>
                </a:solidFill>
              </a:rPr>
              <a:t>logistique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39717" y="2438401"/>
            <a:ext cx="2418679" cy="1993899"/>
          </a:xfrm>
          <a:prstGeom prst="rect">
            <a:avLst/>
          </a:prstGeom>
          <a:solidFill>
            <a:srgbClr val="19AE88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9" tIns="50799" rIns="50799" bIns="50799" numCol="1" spcCol="38099" rtlCol="0" anchor="ctr">
            <a:normAutofit/>
          </a:bodyPr>
          <a:lstStyle/>
          <a:p>
            <a:pPr defTabSz="825479" rtl="0" latinLnBrk="1" hangingPunct="0"/>
            <a:r>
              <a:rPr lang="fr-FR" sz="2000" dirty="0" smtClean="0">
                <a:solidFill>
                  <a:srgbClr val="FFFFFF"/>
                </a:solidFill>
              </a:rPr>
              <a:t>Pilotage RSE </a:t>
            </a:r>
          </a:p>
          <a:p>
            <a:pPr defTabSz="825479" rtl="0" latinLnBrk="1" hangingPunct="0"/>
            <a:r>
              <a:rPr lang="fr-FR" sz="2000" dirty="0" smtClean="0">
                <a:solidFill>
                  <a:srgbClr val="FFFFFF"/>
                </a:solidFill>
              </a:rPr>
              <a:t>sous-traitants</a:t>
            </a:r>
          </a:p>
          <a:p>
            <a:pPr defTabSz="825479" rtl="0" latinLnBrk="1" hangingPunct="0"/>
            <a:r>
              <a:rPr lang="fr-FR" sz="1200" dirty="0" smtClean="0">
                <a:solidFill>
                  <a:srgbClr val="FFFFFF"/>
                </a:solidFill>
              </a:rPr>
              <a:t>(&amp;niveau 2-3)</a:t>
            </a:r>
            <a:endParaRPr lang="fr-FR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608949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/>
        </p:nvSpPr>
        <p:spPr>
          <a:xfrm>
            <a:off x="0" y="2063707"/>
            <a:ext cx="9144000" cy="623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10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/>
            </a:pPr>
            <a:r>
              <a:rPr lang="fr-FR" sz="3800" dirty="0" smtClean="0"/>
              <a:t>VALORISATION CO2 Transports</a:t>
            </a:r>
            <a:endParaRPr sz="3800" dirty="0"/>
          </a:p>
        </p:txBody>
      </p:sp>
      <p:sp>
        <p:nvSpPr>
          <p:cNvPr id="346" name="Shape 346"/>
          <p:cNvSpPr/>
          <p:nvPr/>
        </p:nvSpPr>
        <p:spPr>
          <a:xfrm>
            <a:off x="-677200" y="-1639355"/>
            <a:ext cx="2988219" cy="2988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>
              <a:alpha val="10481"/>
            </a:srgb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-818645" y="-1780800"/>
            <a:ext cx="3271109" cy="327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14300">
            <a:solidFill>
              <a:srgbClr val="53585F">
                <a:alpha val="104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287778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-677199" y="-1639355"/>
            <a:ext cx="2988219" cy="2988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>
              <a:alpha val="10481"/>
            </a:srgb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-818644" y="-1780800"/>
            <a:ext cx="3271109" cy="327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14300">
            <a:solidFill>
              <a:srgbClr val="53585F">
                <a:alpha val="104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564170" y="217999"/>
            <a:ext cx="5152697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10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 algn="l">
              <a:defRPr sz="1800"/>
            </a:pPr>
            <a:r>
              <a:rPr lang="fr-FR" sz="3600" dirty="0" smtClean="0"/>
              <a:t>Valorisation CO2 Transports</a:t>
            </a:r>
          </a:p>
        </p:txBody>
      </p:sp>
      <p:sp>
        <p:nvSpPr>
          <p:cNvPr id="10" name="Shape 61"/>
          <p:cNvSpPr/>
          <p:nvPr/>
        </p:nvSpPr>
        <p:spPr>
          <a:xfrm>
            <a:off x="603921" y="823966"/>
            <a:ext cx="5530323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>
                <a:solidFill>
                  <a:srgbClr val="C83C2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is-IS" dirty="0" smtClean="0">
                <a:solidFill>
                  <a:srgbClr val="1DA26B"/>
                </a:solidFill>
              </a:rPr>
              <a:t>Principes de fonctionnement </a:t>
            </a:r>
            <a:r>
              <a:rPr lang="mr-IN" dirty="0" smtClean="0">
                <a:solidFill>
                  <a:srgbClr val="1DA26B"/>
                </a:solidFill>
              </a:rPr>
              <a:t>–</a:t>
            </a:r>
            <a:r>
              <a:rPr lang="is-IS" dirty="0" smtClean="0">
                <a:solidFill>
                  <a:srgbClr val="1DA26B"/>
                </a:solidFill>
              </a:rPr>
              <a:t> Transport &amp; Logistique</a:t>
            </a:r>
            <a:endParaRPr dirty="0">
              <a:solidFill>
                <a:srgbClr val="1DA26B"/>
              </a:solidFill>
            </a:endParaRPr>
          </a:p>
        </p:txBody>
      </p:sp>
      <p:pic>
        <p:nvPicPr>
          <p:cNvPr id="13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0941" y="1139437"/>
            <a:ext cx="7042231" cy="37695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95450536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-677199" y="-1639355"/>
            <a:ext cx="2988219" cy="2988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>
              <a:alpha val="10481"/>
            </a:srgb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-818644" y="-1780800"/>
            <a:ext cx="3271109" cy="327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14300">
            <a:solidFill>
              <a:srgbClr val="53585F">
                <a:alpha val="104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564170" y="217999"/>
            <a:ext cx="2321148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10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 algn="l">
              <a:defRPr sz="1800"/>
            </a:pPr>
            <a:r>
              <a:rPr lang="fr-FR" sz="3600" dirty="0"/>
              <a:t>Carbontrack</a:t>
            </a:r>
            <a:endParaRPr sz="3600" dirty="0"/>
          </a:p>
        </p:txBody>
      </p:sp>
      <p:sp>
        <p:nvSpPr>
          <p:cNvPr id="8" name="Shape 61"/>
          <p:cNvSpPr/>
          <p:nvPr/>
        </p:nvSpPr>
        <p:spPr>
          <a:xfrm>
            <a:off x="603921" y="823966"/>
            <a:ext cx="1886033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>
                <a:solidFill>
                  <a:srgbClr val="C83C2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fr-FR" dirty="0" smtClean="0">
                <a:solidFill>
                  <a:srgbClr val="1DA26B"/>
                </a:solidFill>
              </a:rPr>
              <a:t>Les éléments clés</a:t>
            </a:r>
            <a:endParaRPr dirty="0">
              <a:solidFill>
                <a:srgbClr val="1DA26B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4170" y="2466413"/>
            <a:ext cx="2739172" cy="727248"/>
          </a:xfrm>
          <a:prstGeom prst="rect">
            <a:avLst/>
          </a:prstGeom>
          <a:solidFill>
            <a:srgbClr val="19AE88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 smtClean="0">
                <a:solidFill>
                  <a:srgbClr val="FFFFFF"/>
                </a:solidFill>
              </a:rPr>
              <a:t>Organisation</a:t>
            </a:r>
            <a:endParaRPr kumimoji="0" lang="fr-FR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64170" y="1642709"/>
            <a:ext cx="2739172" cy="727248"/>
          </a:xfrm>
          <a:prstGeom prst="rect">
            <a:avLst/>
          </a:prstGeom>
          <a:solidFill>
            <a:srgbClr val="19AE88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Référentiel CO2</a:t>
            </a:r>
            <a:endParaRPr kumimoji="0" lang="fr-FR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2011" y="3298676"/>
            <a:ext cx="2739172" cy="727248"/>
          </a:xfrm>
          <a:prstGeom prst="rect">
            <a:avLst/>
          </a:prstGeom>
          <a:solidFill>
            <a:srgbClr val="19AE88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 smtClean="0">
                <a:solidFill>
                  <a:srgbClr val="FFFFFF"/>
                </a:solidFill>
              </a:rPr>
              <a:t>Moyens de transport</a:t>
            </a:r>
            <a:endParaRPr kumimoji="0" lang="fr-FR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653025" y="1642709"/>
            <a:ext cx="2739172" cy="727248"/>
          </a:xfrm>
          <a:prstGeom prst="rect">
            <a:avLst/>
          </a:prstGeom>
          <a:solidFill>
            <a:srgbClr val="19AE88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 smtClean="0">
                <a:solidFill>
                  <a:srgbClr val="FFFFFF"/>
                </a:solidFill>
              </a:rPr>
              <a:t>Transporteurs</a:t>
            </a:r>
            <a:endParaRPr kumimoji="0" lang="fr-FR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653025" y="2466413"/>
            <a:ext cx="2739172" cy="727248"/>
          </a:xfrm>
          <a:prstGeom prst="rect">
            <a:avLst/>
          </a:prstGeom>
          <a:solidFill>
            <a:srgbClr val="19AE88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 smtClean="0">
                <a:solidFill>
                  <a:srgbClr val="FFFFFF"/>
                </a:solidFill>
              </a:rPr>
              <a:t>Routes</a:t>
            </a:r>
            <a:endParaRPr kumimoji="0" lang="fr-FR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27729532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-677199" y="-1639355"/>
            <a:ext cx="2988219" cy="2988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>
              <a:alpha val="10481"/>
            </a:srgb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-818644" y="-1780800"/>
            <a:ext cx="3271109" cy="327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14300">
            <a:solidFill>
              <a:srgbClr val="53585F">
                <a:alpha val="104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564170" y="217999"/>
            <a:ext cx="2671770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10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 algn="l">
              <a:defRPr sz="1800"/>
            </a:pPr>
            <a:r>
              <a:rPr lang="fr-FR" sz="3600" dirty="0" smtClean="0"/>
              <a:t>Carbontrack©</a:t>
            </a:r>
            <a:endParaRPr sz="3600" dirty="0"/>
          </a:p>
        </p:txBody>
      </p:sp>
      <p:sp>
        <p:nvSpPr>
          <p:cNvPr id="8" name="Shape 61"/>
          <p:cNvSpPr/>
          <p:nvPr/>
        </p:nvSpPr>
        <p:spPr>
          <a:xfrm>
            <a:off x="616622" y="823966"/>
            <a:ext cx="1898882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>
                <a:solidFill>
                  <a:srgbClr val="C83C2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is-IS" dirty="0" smtClean="0">
                <a:solidFill>
                  <a:srgbClr val="1DA26B"/>
                </a:solidFill>
              </a:rPr>
              <a:t>Gestion des rejets</a:t>
            </a:r>
            <a:endParaRPr dirty="0">
              <a:solidFill>
                <a:srgbClr val="1DA26B"/>
              </a:solidFill>
            </a:endParaRPr>
          </a:p>
        </p:txBody>
      </p:sp>
      <p:pic>
        <p:nvPicPr>
          <p:cNvPr id="2" name="Picture 1" descr="Capture d’écran 2017-01-31 à 11.09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899" y="1236536"/>
            <a:ext cx="6364335" cy="3660568"/>
          </a:xfrm>
          <a:prstGeom prst="rect">
            <a:avLst/>
          </a:prstGeom>
        </p:spPr>
      </p:pic>
      <p:sp>
        <p:nvSpPr>
          <p:cNvPr id="11" name="Shape 173"/>
          <p:cNvSpPr/>
          <p:nvPr/>
        </p:nvSpPr>
        <p:spPr>
          <a:xfrm>
            <a:off x="564169" y="1490308"/>
            <a:ext cx="1888295" cy="3403965"/>
          </a:xfrm>
          <a:prstGeom prst="roundRect">
            <a:avLst>
              <a:gd name="adj" fmla="val 2798"/>
            </a:avLst>
          </a:prstGeom>
          <a:solidFill>
            <a:srgbClr val="19AE8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FR" sz="1400" dirty="0" smtClean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Corriger les rejets d’intégration des fichiers (corrections du référentiel).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fr-FR" sz="14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FR" sz="1400" dirty="0" smtClean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Principalement des problèmes de références clients ou d’</a:t>
            </a:r>
            <a:r>
              <a:rPr lang="fr-FR" sz="1400" dirty="0" err="1" smtClean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entitées</a:t>
            </a:r>
            <a:r>
              <a:rPr lang="fr-FR" sz="1400" dirty="0" smtClean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FR" sz="1400" dirty="0" smtClean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Inconnues</a:t>
            </a:r>
          </a:p>
        </p:txBody>
      </p:sp>
    </p:spTree>
    <p:extLst>
      <p:ext uri="{BB962C8B-B14F-4D97-AF65-F5344CB8AC3E}">
        <p14:creationId xmlns:p14="http://schemas.microsoft.com/office/powerpoint/2010/main" val="2079835467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19AE88"/>
          </a:solidFill>
          <a:prstDash val="solid"/>
          <a:miter lim="400000"/>
          <a:tailEnd type="arrow"/>
        </a:ln>
        <a:effectLst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</TotalTime>
  <Words>703</Words>
  <Application>Microsoft Macintosh PowerPoint</Application>
  <PresentationFormat>On-screen Show (16:9)</PresentationFormat>
  <Paragraphs>107</Paragraphs>
  <Slides>26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Laurent zento</cp:lastModifiedBy>
  <cp:revision>138</cp:revision>
  <cp:lastPrinted>2016-03-03T14:57:00Z</cp:lastPrinted>
  <dcterms:modified xsi:type="dcterms:W3CDTF">2017-01-31T11:02:24Z</dcterms:modified>
</cp:coreProperties>
</file>